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Lst>
  <p:notesMasterIdLst>
    <p:notesMasterId r:id="rId46"/>
  </p:notesMasterIdLst>
  <p:sldIdLst>
    <p:sldId id="256" r:id="rId2"/>
    <p:sldId id="286" r:id="rId3"/>
    <p:sldId id="287" r:id="rId4"/>
    <p:sldId id="288" r:id="rId5"/>
    <p:sldId id="289" r:id="rId6"/>
    <p:sldId id="290" r:id="rId7"/>
    <p:sldId id="291" r:id="rId8"/>
    <p:sldId id="292" r:id="rId9"/>
    <p:sldId id="293" r:id="rId10"/>
    <p:sldId id="294" r:id="rId11"/>
    <p:sldId id="295" r:id="rId12"/>
    <p:sldId id="296" r:id="rId13"/>
    <p:sldId id="297" r:id="rId14"/>
    <p:sldId id="298" r:id="rId15"/>
    <p:sldId id="299" r:id="rId16"/>
    <p:sldId id="300" r:id="rId17"/>
    <p:sldId id="334" r:id="rId18"/>
    <p:sldId id="333" r:id="rId19"/>
    <p:sldId id="335" r:id="rId20"/>
    <p:sldId id="301" r:id="rId21"/>
    <p:sldId id="302" r:id="rId22"/>
    <p:sldId id="303" r:id="rId23"/>
    <p:sldId id="304" r:id="rId24"/>
    <p:sldId id="307" r:id="rId25"/>
    <p:sldId id="309" r:id="rId26"/>
    <p:sldId id="310" r:id="rId27"/>
    <p:sldId id="311" r:id="rId28"/>
    <p:sldId id="312" r:id="rId29"/>
    <p:sldId id="314" r:id="rId30"/>
    <p:sldId id="316" r:id="rId31"/>
    <p:sldId id="317" r:id="rId32"/>
    <p:sldId id="318" r:id="rId33"/>
    <p:sldId id="319" r:id="rId34"/>
    <p:sldId id="320" r:id="rId35"/>
    <p:sldId id="322" r:id="rId36"/>
    <p:sldId id="324" r:id="rId37"/>
    <p:sldId id="326" r:id="rId38"/>
    <p:sldId id="327" r:id="rId39"/>
    <p:sldId id="328" r:id="rId40"/>
    <p:sldId id="329" r:id="rId41"/>
    <p:sldId id="330" r:id="rId42"/>
    <p:sldId id="331" r:id="rId43"/>
    <p:sldId id="332" r:id="rId44"/>
    <p:sldId id="283" r:id="rId45"/>
  </p:sldIdLst>
  <p:sldSz cx="9144000" cy="6858000" type="screen4x3"/>
  <p:notesSz cx="6858000" cy="9144000"/>
  <p:embeddedFontLst>
    <p:embeddedFont>
      <p:font typeface="Calibri" panose="020F0502020204030204" pitchFamily="34" charset="0"/>
      <p:regular r:id="rId47"/>
      <p:bold r:id="rId48"/>
      <p:italic r:id="rId49"/>
      <p:boldItalic r:id="rId50"/>
    </p:embeddedFont>
    <p:embeddedFont>
      <p:font typeface="Comenia Sans" panose="02000503080000020004" pitchFamily="50" charset="-18"/>
      <p:regular r:id="rId51"/>
      <p:bold r:id="rId52"/>
      <p:italic r:id="rId53"/>
      <p:boldItalic r:id="rId54"/>
    </p:embeddedFont>
  </p:embeddedFont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řední styl 2 – zvýraznění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 Středně sytá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07" autoAdjust="0"/>
    <p:restoredTop sz="93250" autoAdjust="0"/>
  </p:normalViewPr>
  <p:slideViewPr>
    <p:cSldViewPr snapToGrid="0">
      <p:cViewPr varScale="1">
        <p:scale>
          <a:sx n="93" d="100"/>
          <a:sy n="93" d="100"/>
        </p:scale>
        <p:origin x="161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s>
</file>

<file path=ppt/media/hdphoto1.wdp>
</file>

<file path=ppt/media/image1.jpeg>
</file>

<file path=ppt/media/image10.jpeg>
</file>

<file path=ppt/media/image11.jpeg>
</file>

<file path=ppt/media/image12.jpeg>
</file>

<file path=ppt/media/image13.gif>
</file>

<file path=ppt/media/image14.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Zástupný symbol pro záhlaví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cs-CZ"/>
          </a:p>
        </p:txBody>
      </p:sp>
      <p:sp>
        <p:nvSpPr>
          <p:cNvPr id="3" name="Zástupný symbol pro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A4222CF-2854-4FA2-A8EA-AB94D3EA10CC}" type="datetimeFigureOut">
              <a:rPr lang="cs-CZ" smtClean="0"/>
              <a:pPr/>
              <a:t>27.03.2023</a:t>
            </a:fld>
            <a:endParaRPr lang="cs-CZ"/>
          </a:p>
        </p:txBody>
      </p:sp>
      <p:sp>
        <p:nvSpPr>
          <p:cNvPr id="4" name="Zástupný symbol pro obrázek snímku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cs-CZ"/>
          </a:p>
        </p:txBody>
      </p:sp>
      <p:sp>
        <p:nvSpPr>
          <p:cNvPr id="5" name="Zástupný symbol pro poznámky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cs-CZ"/>
              <a:t>Klepnutím lze upravit styly předlohy textu.</a:t>
            </a:r>
          </a:p>
          <a:p>
            <a:pPr lvl="1"/>
            <a:r>
              <a:rPr lang="cs-CZ"/>
              <a:t>Druhá úroveň</a:t>
            </a:r>
          </a:p>
          <a:p>
            <a:pPr lvl="2"/>
            <a:r>
              <a:rPr lang="cs-CZ"/>
              <a:t>Třetí úroveň</a:t>
            </a:r>
          </a:p>
          <a:p>
            <a:pPr lvl="3"/>
            <a:r>
              <a:rPr lang="cs-CZ"/>
              <a:t>Čtvrtá úroveň</a:t>
            </a:r>
          </a:p>
          <a:p>
            <a:pPr lvl="4"/>
            <a:r>
              <a:rPr lang="cs-CZ"/>
              <a:t>Pátá úroveň</a:t>
            </a:r>
          </a:p>
        </p:txBody>
      </p:sp>
      <p:sp>
        <p:nvSpPr>
          <p:cNvPr id="6" name="Zástupný symbol pro zápatí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cs-CZ"/>
          </a:p>
        </p:txBody>
      </p:sp>
      <p:sp>
        <p:nvSpPr>
          <p:cNvPr id="7" name="Zástupný symbol pro číslo snímku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9C79DF-D561-4432-B176-15220EF080C1}" type="slidenum">
              <a:rPr lang="cs-CZ" smtClean="0"/>
              <a:pPr/>
              <a:t>‹#›</a:t>
            </a:fld>
            <a:endParaRPr lang="cs-CZ"/>
          </a:p>
        </p:txBody>
      </p:sp>
    </p:spTree>
    <p:extLst>
      <p:ext uri="{BB962C8B-B14F-4D97-AF65-F5344CB8AC3E}">
        <p14:creationId xmlns:p14="http://schemas.microsoft.com/office/powerpoint/2010/main" val="24713794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7EDF961-5BCF-4341-AB7E-AA97B100F632}" type="slidenum">
              <a:rPr lang="cs-CZ"/>
              <a:pPr/>
              <a:t>2</a:t>
            </a:fld>
            <a:endParaRPr lang="cs-CZ" dirty="0"/>
          </a:p>
        </p:txBody>
      </p:sp>
      <p:sp>
        <p:nvSpPr>
          <p:cNvPr id="6146" name="Rectangle 2"/>
          <p:cNvSpPr>
            <a:spLocks noGrp="1" noRot="1" noChangeAspect="1" noChangeArrowheads="1" noTextEdit="1"/>
          </p:cNvSpPr>
          <p:nvPr>
            <p:ph type="sldImg"/>
          </p:nvPr>
        </p:nvSpPr>
        <p:spPr>
          <a:xfrm>
            <a:off x="1143000" y="685800"/>
            <a:ext cx="4572000" cy="3429000"/>
          </a:xfrm>
          <a:ln/>
        </p:spPr>
      </p:sp>
      <p:sp>
        <p:nvSpPr>
          <p:cNvPr id="6147" name="Rectangle 3"/>
          <p:cNvSpPr>
            <a:spLocks noGrp="1" noChangeArrowheads="1"/>
          </p:cNvSpPr>
          <p:nvPr>
            <p:ph type="body" idx="1"/>
          </p:nvPr>
        </p:nvSpPr>
        <p:spPr/>
        <p:txBody>
          <a:bodyPr/>
          <a:lstStyle/>
          <a:p>
            <a:endParaRPr lang="cs-CZ"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78C4C4-A866-48C3-950A-E6B3C961A072}" type="slidenum">
              <a:rPr lang="cs-CZ"/>
              <a:pPr/>
              <a:t>11</a:t>
            </a:fld>
            <a:endParaRPr lang="cs-CZ"/>
          </a:p>
        </p:txBody>
      </p:sp>
      <p:sp>
        <p:nvSpPr>
          <p:cNvPr id="25602" name="Rectangle 2"/>
          <p:cNvSpPr>
            <a:spLocks noGrp="1" noRot="1" noChangeAspect="1" noChangeArrowheads="1" noTextEdit="1"/>
          </p:cNvSpPr>
          <p:nvPr>
            <p:ph type="sldImg"/>
          </p:nvPr>
        </p:nvSpPr>
        <p:spPr>
          <a:xfrm>
            <a:off x="1143000" y="685800"/>
            <a:ext cx="4572000" cy="3429000"/>
          </a:xfrm>
          <a:ln/>
        </p:spPr>
      </p:sp>
      <p:sp>
        <p:nvSpPr>
          <p:cNvPr id="25603" name="Rectangle 3"/>
          <p:cNvSpPr>
            <a:spLocks noGrp="1" noChangeArrowheads="1"/>
          </p:cNvSpPr>
          <p:nvPr>
            <p:ph type="body" idx="1"/>
          </p:nvPr>
        </p:nvSpPr>
        <p:spPr/>
        <p:txBody>
          <a:bodyPr/>
          <a:lstStyle/>
          <a:p>
            <a:r>
              <a:rPr lang="cs-CZ"/>
              <a:t>Otáčky mají přímou spojitost s produkcí nežádoucího tepla. Čím vyšší otáčky pevný disk má, tím větší je produkce tepla a tím větší je nutnost jej chladit. Disky s otáčkami 10 000 ot/min a vyššími je nutné chladit pomocí přídavného chladiče.</a:t>
            </a:r>
          </a:p>
          <a:p>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671FEC-0492-4724-97EE-011594A782DF}" type="slidenum">
              <a:rPr lang="cs-CZ"/>
              <a:pPr/>
              <a:t>12</a:t>
            </a:fld>
            <a:endParaRPr lang="cs-CZ"/>
          </a:p>
        </p:txBody>
      </p:sp>
      <p:sp>
        <p:nvSpPr>
          <p:cNvPr id="27650" name="Rectangle 2"/>
          <p:cNvSpPr>
            <a:spLocks noGrp="1" noRot="1" noChangeAspect="1" noChangeArrowheads="1" noTextEdit="1"/>
          </p:cNvSpPr>
          <p:nvPr>
            <p:ph type="sldImg"/>
          </p:nvPr>
        </p:nvSpPr>
        <p:spPr>
          <a:xfrm>
            <a:off x="1143000" y="685800"/>
            <a:ext cx="4572000" cy="3429000"/>
          </a:xfrm>
          <a:ln/>
        </p:spPr>
      </p:sp>
      <p:sp>
        <p:nvSpPr>
          <p:cNvPr id="27651" name="Rectangle 3"/>
          <p:cNvSpPr>
            <a:spLocks noGrp="1" noChangeArrowheads="1"/>
          </p:cNvSpPr>
          <p:nvPr>
            <p:ph type="body" idx="1"/>
          </p:nvPr>
        </p:nvSpPr>
        <p:spPr/>
        <p:txBody>
          <a:bodyPr/>
          <a:lstStyle/>
          <a:p>
            <a:endParaRPr lang="cs-CZ"/>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897B948-C4E4-4D22-B3AF-5AA91D5D2842}" type="slidenum">
              <a:rPr lang="cs-CZ"/>
              <a:pPr/>
              <a:t>13</a:t>
            </a:fld>
            <a:endParaRPr lang="cs-CZ"/>
          </a:p>
        </p:txBody>
      </p:sp>
      <p:sp>
        <p:nvSpPr>
          <p:cNvPr id="29698" name="Rectangle 2"/>
          <p:cNvSpPr>
            <a:spLocks noGrp="1" noRot="1" noChangeAspect="1" noChangeArrowheads="1" noTextEdit="1"/>
          </p:cNvSpPr>
          <p:nvPr>
            <p:ph type="sldImg"/>
          </p:nvPr>
        </p:nvSpPr>
        <p:spPr>
          <a:xfrm>
            <a:off x="1143000" y="685800"/>
            <a:ext cx="4572000" cy="3429000"/>
          </a:xfrm>
          <a:ln/>
        </p:spPr>
      </p:sp>
      <p:sp>
        <p:nvSpPr>
          <p:cNvPr id="29699" name="Rectangle 3"/>
          <p:cNvSpPr>
            <a:spLocks noGrp="1" noChangeArrowheads="1"/>
          </p:cNvSpPr>
          <p:nvPr>
            <p:ph type="body" idx="1"/>
          </p:nvPr>
        </p:nvSpPr>
        <p:spPr/>
        <p:txBody>
          <a:bodyPr/>
          <a:lstStyle/>
          <a:p>
            <a:endParaRPr lang="cs-CZ"/>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FB43E0B-228E-4FD9-B9DC-0642678E7053}" type="slidenum">
              <a:rPr lang="cs-CZ"/>
              <a:pPr/>
              <a:t>14</a:t>
            </a:fld>
            <a:endParaRPr lang="cs-CZ"/>
          </a:p>
        </p:txBody>
      </p:sp>
      <p:sp>
        <p:nvSpPr>
          <p:cNvPr id="31746" name="Rectangle 2"/>
          <p:cNvSpPr>
            <a:spLocks noGrp="1" noRot="1" noChangeAspect="1" noChangeArrowheads="1" noTextEdit="1"/>
          </p:cNvSpPr>
          <p:nvPr>
            <p:ph type="sldImg"/>
          </p:nvPr>
        </p:nvSpPr>
        <p:spPr>
          <a:xfrm>
            <a:off x="1143000" y="685800"/>
            <a:ext cx="4572000" cy="3429000"/>
          </a:xfrm>
          <a:ln/>
        </p:spPr>
      </p:sp>
      <p:sp>
        <p:nvSpPr>
          <p:cNvPr id="31747" name="Rectangle 3"/>
          <p:cNvSpPr>
            <a:spLocks noGrp="1" noChangeArrowheads="1"/>
          </p:cNvSpPr>
          <p:nvPr>
            <p:ph type="body" idx="1"/>
          </p:nvPr>
        </p:nvSpPr>
        <p:spPr/>
        <p:txBody>
          <a:bodyPr/>
          <a:lstStyle/>
          <a:p>
            <a:endParaRPr lang="cs-CZ"/>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450F0F-1FE3-4BBD-8933-88F4536472EB}" type="slidenum">
              <a:rPr lang="cs-CZ"/>
              <a:pPr/>
              <a:t>15</a:t>
            </a:fld>
            <a:endParaRPr lang="cs-CZ"/>
          </a:p>
        </p:txBody>
      </p:sp>
      <p:sp>
        <p:nvSpPr>
          <p:cNvPr id="33794" name="Rectangle 2"/>
          <p:cNvSpPr>
            <a:spLocks noGrp="1" noRot="1" noChangeAspect="1" noChangeArrowheads="1" noTextEdit="1"/>
          </p:cNvSpPr>
          <p:nvPr>
            <p:ph type="sldImg"/>
          </p:nvPr>
        </p:nvSpPr>
        <p:spPr>
          <a:xfrm>
            <a:off x="1143000" y="685800"/>
            <a:ext cx="4572000" cy="3429000"/>
          </a:xfrm>
          <a:ln/>
        </p:spPr>
      </p:sp>
      <p:sp>
        <p:nvSpPr>
          <p:cNvPr id="33795" name="Rectangle 3"/>
          <p:cNvSpPr>
            <a:spLocks noGrp="1" noChangeArrowheads="1"/>
          </p:cNvSpPr>
          <p:nvPr>
            <p:ph type="body" idx="1"/>
          </p:nvPr>
        </p:nvSpPr>
        <p:spPr/>
        <p:txBody>
          <a:bodyPr/>
          <a:lstStyle/>
          <a:p>
            <a:endParaRPr lang="cs-CZ"/>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CB6A39-128C-4A6A-801B-345EAC5C0267}" type="slidenum">
              <a:rPr lang="cs-CZ"/>
              <a:pPr/>
              <a:t>16</a:t>
            </a:fld>
            <a:endParaRPr lang="cs-CZ"/>
          </a:p>
        </p:txBody>
      </p:sp>
      <p:sp>
        <p:nvSpPr>
          <p:cNvPr id="35842" name="Rectangle 2"/>
          <p:cNvSpPr>
            <a:spLocks noGrp="1" noRot="1" noChangeAspect="1" noChangeArrowheads="1" noTextEdit="1"/>
          </p:cNvSpPr>
          <p:nvPr>
            <p:ph type="sldImg"/>
          </p:nvPr>
        </p:nvSpPr>
        <p:spPr>
          <a:xfrm>
            <a:off x="1143000" y="685800"/>
            <a:ext cx="4572000" cy="3429000"/>
          </a:xfrm>
          <a:ln/>
        </p:spPr>
      </p:sp>
      <p:sp>
        <p:nvSpPr>
          <p:cNvPr id="35843" name="Rectangle 3"/>
          <p:cNvSpPr>
            <a:spLocks noGrp="1" noChangeArrowheads="1"/>
          </p:cNvSpPr>
          <p:nvPr>
            <p:ph type="body" idx="1"/>
          </p:nvPr>
        </p:nvSpPr>
        <p:spPr/>
        <p:txBody>
          <a:bodyPr/>
          <a:lstStyle/>
          <a:p>
            <a:r>
              <a:rPr lang="cs-CZ"/>
              <a:t>To by se dalo vyřešit tak, že by se každý bit oddělil speciálním impulsem. Je jasné, že by tak výrazně vzrostl počet impulsů (tj. dipólů) potřebných k zápisu jednoho bajtu a následně by poklesla kapacita disku.</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CB6A39-128C-4A6A-801B-345EAC5C0267}" type="slidenum">
              <a:rPr lang="cs-CZ"/>
              <a:pPr/>
              <a:t>17</a:t>
            </a:fld>
            <a:endParaRPr lang="cs-CZ"/>
          </a:p>
        </p:txBody>
      </p:sp>
      <p:sp>
        <p:nvSpPr>
          <p:cNvPr id="35842" name="Rectangle 2"/>
          <p:cNvSpPr>
            <a:spLocks noGrp="1" noRot="1" noChangeAspect="1" noChangeArrowheads="1" noTextEdit="1"/>
          </p:cNvSpPr>
          <p:nvPr>
            <p:ph type="sldImg"/>
          </p:nvPr>
        </p:nvSpPr>
        <p:spPr>
          <a:xfrm>
            <a:off x="1143000" y="685800"/>
            <a:ext cx="4572000" cy="3429000"/>
          </a:xfrm>
          <a:ln/>
        </p:spPr>
      </p:sp>
      <p:sp>
        <p:nvSpPr>
          <p:cNvPr id="35843" name="Rectangle 3"/>
          <p:cNvSpPr>
            <a:spLocks noGrp="1" noChangeArrowheads="1"/>
          </p:cNvSpPr>
          <p:nvPr>
            <p:ph type="body" idx="1"/>
          </p:nvPr>
        </p:nvSpPr>
        <p:spPr/>
        <p:txBody>
          <a:bodyPr/>
          <a:lstStyle/>
          <a:p>
            <a:r>
              <a:rPr lang="cs-CZ"/>
              <a:t>To by se dalo vyřešit tak, že by se každý bit oddělil speciálním impulsem. Je jasné, že by tak výrazně vzrostl počet impulsů (tj. dipólů) potřebných k zápisu jednoho bajtu a následně by poklesla kapacita disku.</a:t>
            </a:r>
          </a:p>
        </p:txBody>
      </p:sp>
    </p:spTree>
    <p:extLst>
      <p:ext uri="{BB962C8B-B14F-4D97-AF65-F5344CB8AC3E}">
        <p14:creationId xmlns:p14="http://schemas.microsoft.com/office/powerpoint/2010/main" val="37052223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CB6A39-128C-4A6A-801B-345EAC5C0267}" type="slidenum">
              <a:rPr lang="cs-CZ"/>
              <a:pPr/>
              <a:t>18</a:t>
            </a:fld>
            <a:endParaRPr lang="cs-CZ"/>
          </a:p>
        </p:txBody>
      </p:sp>
      <p:sp>
        <p:nvSpPr>
          <p:cNvPr id="35842" name="Rectangle 2"/>
          <p:cNvSpPr>
            <a:spLocks noGrp="1" noRot="1" noChangeAspect="1" noChangeArrowheads="1" noTextEdit="1"/>
          </p:cNvSpPr>
          <p:nvPr>
            <p:ph type="sldImg"/>
          </p:nvPr>
        </p:nvSpPr>
        <p:spPr>
          <a:xfrm>
            <a:off x="1143000" y="685800"/>
            <a:ext cx="4572000" cy="3429000"/>
          </a:xfrm>
          <a:ln/>
        </p:spPr>
      </p:sp>
      <p:sp>
        <p:nvSpPr>
          <p:cNvPr id="35843" name="Rectangle 3"/>
          <p:cNvSpPr>
            <a:spLocks noGrp="1" noChangeArrowheads="1"/>
          </p:cNvSpPr>
          <p:nvPr>
            <p:ph type="body" idx="1"/>
          </p:nvPr>
        </p:nvSpPr>
        <p:spPr/>
        <p:txBody>
          <a:bodyPr/>
          <a:lstStyle/>
          <a:p>
            <a:r>
              <a:rPr lang="cs-CZ"/>
              <a:t>To by se dalo vyřešit tak, že by se každý bit oddělil speciálním impulsem. Je jasné, že by tak výrazně vzrostl počet impulsů (tj. dipólů) potřebných k zápisu jednoho bajtu a následně by poklesla kapacita disku.</a:t>
            </a:r>
          </a:p>
        </p:txBody>
      </p:sp>
    </p:spTree>
    <p:extLst>
      <p:ext uri="{BB962C8B-B14F-4D97-AF65-F5344CB8AC3E}">
        <p14:creationId xmlns:p14="http://schemas.microsoft.com/office/powerpoint/2010/main" val="12814173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CB6A39-128C-4A6A-801B-345EAC5C0267}" type="slidenum">
              <a:rPr lang="cs-CZ"/>
              <a:pPr/>
              <a:t>19</a:t>
            </a:fld>
            <a:endParaRPr lang="cs-CZ"/>
          </a:p>
        </p:txBody>
      </p:sp>
      <p:sp>
        <p:nvSpPr>
          <p:cNvPr id="35842" name="Rectangle 2"/>
          <p:cNvSpPr>
            <a:spLocks noGrp="1" noRot="1" noChangeAspect="1" noChangeArrowheads="1" noTextEdit="1"/>
          </p:cNvSpPr>
          <p:nvPr>
            <p:ph type="sldImg"/>
          </p:nvPr>
        </p:nvSpPr>
        <p:spPr>
          <a:xfrm>
            <a:off x="1143000" y="685800"/>
            <a:ext cx="4572000" cy="3429000"/>
          </a:xfrm>
          <a:ln/>
        </p:spPr>
      </p:sp>
      <p:sp>
        <p:nvSpPr>
          <p:cNvPr id="35843" name="Rectangle 3"/>
          <p:cNvSpPr>
            <a:spLocks noGrp="1" noChangeArrowheads="1"/>
          </p:cNvSpPr>
          <p:nvPr>
            <p:ph type="body" idx="1"/>
          </p:nvPr>
        </p:nvSpPr>
        <p:spPr/>
        <p:txBody>
          <a:bodyPr/>
          <a:lstStyle/>
          <a:p>
            <a:r>
              <a:rPr lang="cs-CZ"/>
              <a:t>To by se dalo vyřešit tak, že by se každý bit oddělil speciálním impulsem. Je jasné, že by tak výrazně vzrostl počet impulsů (tj. dipólů) potřebných k zápisu jednoho bajtu a následně by poklesla kapacita disku.</a:t>
            </a:r>
          </a:p>
        </p:txBody>
      </p:sp>
    </p:spTree>
    <p:extLst>
      <p:ext uri="{BB962C8B-B14F-4D97-AF65-F5344CB8AC3E}">
        <p14:creationId xmlns:p14="http://schemas.microsoft.com/office/powerpoint/2010/main" val="4959736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53A5374-2690-4FB8-849A-6D683D1D0C74}" type="slidenum">
              <a:rPr lang="cs-CZ"/>
              <a:pPr/>
              <a:t>20</a:t>
            </a:fld>
            <a:endParaRPr lang="cs-CZ"/>
          </a:p>
        </p:txBody>
      </p:sp>
      <p:sp>
        <p:nvSpPr>
          <p:cNvPr id="37890" name="Rectangle 2"/>
          <p:cNvSpPr>
            <a:spLocks noGrp="1" noRot="1" noChangeAspect="1" noChangeArrowheads="1" noTextEdit="1"/>
          </p:cNvSpPr>
          <p:nvPr>
            <p:ph type="sldImg"/>
          </p:nvPr>
        </p:nvSpPr>
        <p:spPr>
          <a:xfrm>
            <a:off x="1143000" y="685800"/>
            <a:ext cx="4572000" cy="3429000"/>
          </a:xfrm>
          <a:ln/>
        </p:spPr>
      </p:sp>
      <p:sp>
        <p:nvSpPr>
          <p:cNvPr id="37891" name="Rectangle 3"/>
          <p:cNvSpPr>
            <a:spLocks noGrp="1" noChangeArrowheads="1"/>
          </p:cNvSpPr>
          <p:nvPr>
            <p:ph type="body" idx="1"/>
          </p:nvPr>
        </p:nvSpPr>
        <p:spPr/>
        <p:txBody>
          <a:bodyPr/>
          <a:lstStyle/>
          <a:p>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4E6A5C-561A-418E-9C19-2DA619BFB84C}" type="slidenum">
              <a:rPr lang="cs-CZ"/>
              <a:pPr/>
              <a:t>3</a:t>
            </a:fld>
            <a:endParaRPr lang="cs-CZ" dirty="0"/>
          </a:p>
        </p:txBody>
      </p:sp>
      <p:sp>
        <p:nvSpPr>
          <p:cNvPr id="9218" name="Rectangle 2"/>
          <p:cNvSpPr>
            <a:spLocks noGrp="1" noRot="1" noChangeAspect="1" noChangeArrowheads="1" noTextEdit="1"/>
          </p:cNvSpPr>
          <p:nvPr>
            <p:ph type="sldImg"/>
          </p:nvPr>
        </p:nvSpPr>
        <p:spPr>
          <a:xfrm>
            <a:off x="1143000" y="685800"/>
            <a:ext cx="4572000" cy="3429000"/>
          </a:xfrm>
          <a:ln/>
        </p:spPr>
      </p:sp>
      <p:sp>
        <p:nvSpPr>
          <p:cNvPr id="9219" name="Rectangle 3"/>
          <p:cNvSpPr>
            <a:spLocks noGrp="1" noChangeArrowheads="1"/>
          </p:cNvSpPr>
          <p:nvPr>
            <p:ph type="body" idx="1"/>
          </p:nvPr>
        </p:nvSpPr>
        <p:spPr/>
        <p:txBody>
          <a:bodyPr/>
          <a:lstStyle/>
          <a:p>
            <a:endParaRPr lang="cs-CZ"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B0FC7FC-CE44-40FF-865C-1691055777C1}" type="slidenum">
              <a:rPr lang="cs-CZ"/>
              <a:pPr/>
              <a:t>21</a:t>
            </a:fld>
            <a:endParaRPr lang="cs-CZ"/>
          </a:p>
        </p:txBody>
      </p:sp>
      <p:sp>
        <p:nvSpPr>
          <p:cNvPr id="39938" name="Rectangle 2"/>
          <p:cNvSpPr>
            <a:spLocks noGrp="1" noRot="1" noChangeAspect="1" noChangeArrowheads="1" noTextEdit="1"/>
          </p:cNvSpPr>
          <p:nvPr>
            <p:ph type="sldImg"/>
          </p:nvPr>
        </p:nvSpPr>
        <p:spPr>
          <a:xfrm>
            <a:off x="1143000" y="685800"/>
            <a:ext cx="4572000" cy="3429000"/>
          </a:xfrm>
          <a:ln/>
        </p:spPr>
      </p:sp>
      <p:sp>
        <p:nvSpPr>
          <p:cNvPr id="39939" name="Rectangle 3"/>
          <p:cNvSpPr>
            <a:spLocks noGrp="1" noChangeArrowheads="1"/>
          </p:cNvSpPr>
          <p:nvPr>
            <p:ph type="body" idx="1"/>
          </p:nvPr>
        </p:nvSpPr>
        <p:spPr/>
        <p:txBody>
          <a:bodyPr/>
          <a:lstStyle/>
          <a:p>
            <a:endParaRPr lang="cs-CZ"/>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F25F3D0-C614-4555-9E30-D0083090DB69}" type="slidenum">
              <a:rPr lang="cs-CZ"/>
              <a:pPr/>
              <a:t>22</a:t>
            </a:fld>
            <a:endParaRPr lang="cs-CZ"/>
          </a:p>
        </p:txBody>
      </p:sp>
      <p:sp>
        <p:nvSpPr>
          <p:cNvPr id="41986" name="Rectangle 2"/>
          <p:cNvSpPr>
            <a:spLocks noGrp="1" noRot="1" noChangeAspect="1" noChangeArrowheads="1" noTextEdit="1"/>
          </p:cNvSpPr>
          <p:nvPr>
            <p:ph type="sldImg"/>
          </p:nvPr>
        </p:nvSpPr>
        <p:spPr>
          <a:xfrm>
            <a:off x="1143000" y="685800"/>
            <a:ext cx="4572000" cy="3429000"/>
          </a:xfrm>
          <a:ln/>
        </p:spPr>
      </p:sp>
      <p:sp>
        <p:nvSpPr>
          <p:cNvPr id="41987" name="Rectangle 3"/>
          <p:cNvSpPr>
            <a:spLocks noGrp="1" noChangeArrowheads="1"/>
          </p:cNvSpPr>
          <p:nvPr>
            <p:ph type="body" idx="1"/>
          </p:nvPr>
        </p:nvSpPr>
        <p:spPr/>
        <p:txBody>
          <a:bodyPr/>
          <a:lstStyle/>
          <a:p>
            <a:endParaRPr lang="cs-CZ"/>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6EFB746-4BA9-478E-966E-CCA113E5B8E1}" type="slidenum">
              <a:rPr lang="cs-CZ"/>
              <a:pPr/>
              <a:t>23</a:t>
            </a:fld>
            <a:endParaRPr lang="cs-CZ"/>
          </a:p>
        </p:txBody>
      </p:sp>
      <p:sp>
        <p:nvSpPr>
          <p:cNvPr id="44034" name="Rectangle 2"/>
          <p:cNvSpPr>
            <a:spLocks noGrp="1" noRot="1" noChangeAspect="1" noChangeArrowheads="1" noTextEdit="1"/>
          </p:cNvSpPr>
          <p:nvPr>
            <p:ph type="sldImg"/>
          </p:nvPr>
        </p:nvSpPr>
        <p:spPr>
          <a:xfrm>
            <a:off x="1143000" y="685800"/>
            <a:ext cx="4572000" cy="3429000"/>
          </a:xfrm>
          <a:ln/>
        </p:spPr>
      </p:sp>
      <p:sp>
        <p:nvSpPr>
          <p:cNvPr id="44035" name="Rectangle 3"/>
          <p:cNvSpPr>
            <a:spLocks noGrp="1" noChangeArrowheads="1"/>
          </p:cNvSpPr>
          <p:nvPr>
            <p:ph type="body" idx="1"/>
          </p:nvPr>
        </p:nvSpPr>
        <p:spPr/>
        <p:txBody>
          <a:bodyPr/>
          <a:lstStyle/>
          <a:p>
            <a:endParaRPr lang="cs-CZ"/>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BF906D9-9161-4D2C-B2D3-06CEE04456B7}" type="slidenum">
              <a:rPr lang="cs-CZ"/>
              <a:pPr/>
              <a:t>24</a:t>
            </a:fld>
            <a:endParaRPr lang="cs-CZ"/>
          </a:p>
        </p:txBody>
      </p:sp>
      <p:sp>
        <p:nvSpPr>
          <p:cNvPr id="50178" name="Rectangle 2"/>
          <p:cNvSpPr>
            <a:spLocks noGrp="1" noRot="1" noChangeAspect="1" noChangeArrowheads="1" noTextEdit="1"/>
          </p:cNvSpPr>
          <p:nvPr>
            <p:ph type="sldImg"/>
          </p:nvPr>
        </p:nvSpPr>
        <p:spPr>
          <a:xfrm>
            <a:off x="1143000" y="685800"/>
            <a:ext cx="4572000" cy="3429000"/>
          </a:xfrm>
          <a:ln/>
        </p:spPr>
      </p:sp>
      <p:sp>
        <p:nvSpPr>
          <p:cNvPr id="50179" name="Rectangle 3"/>
          <p:cNvSpPr>
            <a:spLocks noGrp="1" noChangeArrowheads="1"/>
          </p:cNvSpPr>
          <p:nvPr>
            <p:ph type="body" idx="1"/>
          </p:nvPr>
        </p:nvSpPr>
        <p:spPr/>
        <p:txBody>
          <a:bodyPr/>
          <a:lstStyle/>
          <a:p>
            <a:endParaRPr lang="cs-CZ"/>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F4F4721-3258-40FA-970C-C58212F7881B}" type="slidenum">
              <a:rPr lang="cs-CZ"/>
              <a:pPr/>
              <a:t>25</a:t>
            </a:fld>
            <a:endParaRPr lang="cs-CZ"/>
          </a:p>
        </p:txBody>
      </p:sp>
      <p:sp>
        <p:nvSpPr>
          <p:cNvPr id="54274" name="Rectangle 2"/>
          <p:cNvSpPr>
            <a:spLocks noGrp="1" noRot="1" noChangeAspect="1" noChangeArrowheads="1" noTextEdit="1"/>
          </p:cNvSpPr>
          <p:nvPr>
            <p:ph type="sldImg"/>
          </p:nvPr>
        </p:nvSpPr>
        <p:spPr>
          <a:xfrm>
            <a:off x="1143000" y="685800"/>
            <a:ext cx="4572000" cy="3429000"/>
          </a:xfrm>
          <a:ln/>
        </p:spPr>
      </p:sp>
      <p:sp>
        <p:nvSpPr>
          <p:cNvPr id="54275" name="Rectangle 3"/>
          <p:cNvSpPr>
            <a:spLocks noGrp="1" noChangeArrowheads="1"/>
          </p:cNvSpPr>
          <p:nvPr>
            <p:ph type="body" idx="1"/>
          </p:nvPr>
        </p:nvSpPr>
        <p:spPr/>
        <p:txBody>
          <a:bodyPr/>
          <a:lstStyle/>
          <a:p>
            <a:endParaRPr lang="cs-CZ"/>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CE3CBBD-8F77-4D0A-B40D-6AC68EBE207A}" type="slidenum">
              <a:rPr lang="cs-CZ"/>
              <a:pPr/>
              <a:t>26</a:t>
            </a:fld>
            <a:endParaRPr lang="cs-CZ"/>
          </a:p>
        </p:txBody>
      </p:sp>
      <p:sp>
        <p:nvSpPr>
          <p:cNvPr id="56322" name="Rectangle 2"/>
          <p:cNvSpPr>
            <a:spLocks noGrp="1" noRot="1" noChangeAspect="1" noChangeArrowheads="1" noTextEdit="1"/>
          </p:cNvSpPr>
          <p:nvPr>
            <p:ph type="sldImg"/>
          </p:nvPr>
        </p:nvSpPr>
        <p:spPr>
          <a:xfrm>
            <a:off x="1143000" y="685800"/>
            <a:ext cx="4572000" cy="3429000"/>
          </a:xfrm>
          <a:ln/>
        </p:spPr>
      </p:sp>
      <p:sp>
        <p:nvSpPr>
          <p:cNvPr id="56323" name="Rectangle 3"/>
          <p:cNvSpPr>
            <a:spLocks noGrp="1" noChangeArrowheads="1"/>
          </p:cNvSpPr>
          <p:nvPr>
            <p:ph type="body" idx="1"/>
          </p:nvPr>
        </p:nvSpPr>
        <p:spPr/>
        <p:txBody>
          <a:bodyPr/>
          <a:lstStyle/>
          <a:p>
            <a:endParaRPr lang="cs-CZ"/>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797CF3F-E32E-4593-B310-F25E4A644044}" type="slidenum">
              <a:rPr lang="cs-CZ"/>
              <a:pPr/>
              <a:t>27</a:t>
            </a:fld>
            <a:endParaRPr lang="cs-CZ"/>
          </a:p>
        </p:txBody>
      </p:sp>
      <p:sp>
        <p:nvSpPr>
          <p:cNvPr id="58370" name="Rectangle 2"/>
          <p:cNvSpPr>
            <a:spLocks noGrp="1" noRot="1" noChangeAspect="1" noChangeArrowheads="1" noTextEdit="1"/>
          </p:cNvSpPr>
          <p:nvPr>
            <p:ph type="sldImg"/>
          </p:nvPr>
        </p:nvSpPr>
        <p:spPr>
          <a:xfrm>
            <a:off x="1143000" y="685800"/>
            <a:ext cx="4572000" cy="3429000"/>
          </a:xfrm>
          <a:ln/>
        </p:spPr>
      </p:sp>
      <p:sp>
        <p:nvSpPr>
          <p:cNvPr id="58371" name="Rectangle 3"/>
          <p:cNvSpPr>
            <a:spLocks noGrp="1" noChangeArrowheads="1"/>
          </p:cNvSpPr>
          <p:nvPr>
            <p:ph type="body" idx="1"/>
          </p:nvPr>
        </p:nvSpPr>
        <p:spPr/>
        <p:txBody>
          <a:bodyPr/>
          <a:lstStyle/>
          <a:p>
            <a:endParaRPr lang="cs-CZ"/>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2EFED55-AB04-4D2C-AE81-E6E677555CEC}" type="slidenum">
              <a:rPr lang="cs-CZ"/>
              <a:pPr/>
              <a:t>28</a:t>
            </a:fld>
            <a:endParaRPr lang="cs-CZ"/>
          </a:p>
        </p:txBody>
      </p:sp>
      <p:sp>
        <p:nvSpPr>
          <p:cNvPr id="60418" name="Rectangle 2"/>
          <p:cNvSpPr>
            <a:spLocks noGrp="1" noRot="1" noChangeAspect="1" noChangeArrowheads="1" noTextEdit="1"/>
          </p:cNvSpPr>
          <p:nvPr>
            <p:ph type="sldImg"/>
          </p:nvPr>
        </p:nvSpPr>
        <p:spPr>
          <a:xfrm>
            <a:off x="1143000" y="685800"/>
            <a:ext cx="4572000" cy="3429000"/>
          </a:xfrm>
          <a:ln/>
        </p:spPr>
      </p:sp>
      <p:sp>
        <p:nvSpPr>
          <p:cNvPr id="60419" name="Rectangle 3"/>
          <p:cNvSpPr>
            <a:spLocks noGrp="1" noChangeArrowheads="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cs-CZ" sz="1200" dirty="0"/>
              <a:t>Ke SMART podrobněji. Jeho základním úkolem je sledování provozních hodnot pevného disku a jejich uložení do paměti EEPROM. V tabulce SMART jsou výrobcem uložené mezní hodnoty (</a:t>
            </a:r>
            <a:r>
              <a:rPr lang="cs-CZ" sz="1200" dirty="0" err="1"/>
              <a:t>thresholds</a:t>
            </a:r>
            <a:r>
              <a:rPr lang="cs-CZ" sz="1200" dirty="0"/>
              <a:t>) a stropní či aktuální hodnoty jednotlivých ukazatelů. Doplňkovými informacemi je počet startů disku, doba provozu disku, aktuální teplota apod. V široké škále hodnot SMART se sledují drobné chyby funkčnosti pevného disku. Jde o chyby opravené korekcí ECC, nutné relokace chybných bloků, chyby polohování hlaviček atd. Většiny chyb si uživatel vůbec nevšimne, ale jejich nadměrný výskyt znamená, že pevný disk je na pokraji zhroucení.</a:t>
            </a:r>
          </a:p>
          <a:p>
            <a:endParaRPr lang="cs-CZ"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73C13D7-554A-417F-AF6E-EE60010CF96D}" type="slidenum">
              <a:rPr lang="cs-CZ"/>
              <a:pPr/>
              <a:t>29</a:t>
            </a:fld>
            <a:endParaRPr lang="cs-CZ"/>
          </a:p>
        </p:txBody>
      </p:sp>
      <p:sp>
        <p:nvSpPr>
          <p:cNvPr id="64514" name="Rectangle 2"/>
          <p:cNvSpPr>
            <a:spLocks noGrp="1" noRot="1" noChangeAspect="1" noChangeArrowheads="1" noTextEdit="1"/>
          </p:cNvSpPr>
          <p:nvPr>
            <p:ph type="sldImg"/>
          </p:nvPr>
        </p:nvSpPr>
        <p:spPr>
          <a:xfrm>
            <a:off x="1143000" y="685800"/>
            <a:ext cx="4572000" cy="3429000"/>
          </a:xfrm>
          <a:ln/>
        </p:spPr>
      </p:sp>
      <p:sp>
        <p:nvSpPr>
          <p:cNvPr id="64515" name="Rectangle 3"/>
          <p:cNvSpPr>
            <a:spLocks noGrp="1" noChangeArrowheads="1"/>
          </p:cNvSpPr>
          <p:nvPr>
            <p:ph type="body" idx="1"/>
          </p:nvPr>
        </p:nvSpPr>
        <p:spPr/>
        <p:txBody>
          <a:bodyPr/>
          <a:lstStyle/>
          <a:p>
            <a:endParaRPr lang="cs-CZ"/>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2400592-8F51-4E09-A6CC-FC1B9C5A6216}" type="slidenum">
              <a:rPr lang="cs-CZ"/>
              <a:pPr/>
              <a:t>30</a:t>
            </a:fld>
            <a:endParaRPr lang="cs-CZ"/>
          </a:p>
        </p:txBody>
      </p:sp>
      <p:sp>
        <p:nvSpPr>
          <p:cNvPr id="68610" name="Rectangle 2"/>
          <p:cNvSpPr>
            <a:spLocks noGrp="1" noRot="1" noChangeAspect="1" noChangeArrowheads="1" noTextEdit="1"/>
          </p:cNvSpPr>
          <p:nvPr>
            <p:ph type="sldImg"/>
          </p:nvPr>
        </p:nvSpPr>
        <p:spPr>
          <a:xfrm>
            <a:off x="1143000" y="685800"/>
            <a:ext cx="4572000" cy="3429000"/>
          </a:xfrm>
          <a:ln/>
        </p:spPr>
      </p:sp>
      <p:sp>
        <p:nvSpPr>
          <p:cNvPr id="68611" name="Rectangle 3"/>
          <p:cNvSpPr>
            <a:spLocks noGrp="1" noChangeArrowheads="1"/>
          </p:cNvSpPr>
          <p:nvPr>
            <p:ph type="body" idx="1"/>
          </p:nvPr>
        </p:nvSpPr>
        <p:spPr/>
        <p:txBody>
          <a:bodyPr/>
          <a:lstStyle/>
          <a:p>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97BD5D0-B109-4077-955E-BE85A7A537D4}" type="slidenum">
              <a:rPr lang="cs-CZ"/>
              <a:pPr/>
              <a:t>4</a:t>
            </a:fld>
            <a:endParaRPr lang="cs-CZ" dirty="0"/>
          </a:p>
        </p:txBody>
      </p:sp>
      <p:sp>
        <p:nvSpPr>
          <p:cNvPr id="11266" name="Rectangle 2"/>
          <p:cNvSpPr>
            <a:spLocks noGrp="1" noRot="1" noChangeAspect="1" noChangeArrowheads="1" noTextEdit="1"/>
          </p:cNvSpPr>
          <p:nvPr>
            <p:ph type="sldImg"/>
          </p:nvPr>
        </p:nvSpPr>
        <p:spPr>
          <a:xfrm>
            <a:off x="1143000" y="685800"/>
            <a:ext cx="4572000" cy="3429000"/>
          </a:xfrm>
          <a:ln/>
        </p:spPr>
      </p:sp>
      <p:sp>
        <p:nvSpPr>
          <p:cNvPr id="11267" name="Rectangle 3"/>
          <p:cNvSpPr>
            <a:spLocks noGrp="1" noChangeArrowheads="1"/>
          </p:cNvSpPr>
          <p:nvPr>
            <p:ph type="body" idx="1"/>
          </p:nvPr>
        </p:nvSpPr>
        <p:spPr/>
        <p:txBody>
          <a:bodyPr/>
          <a:lstStyle/>
          <a:p>
            <a:endParaRPr lang="cs-CZ"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93673F6-73EA-48D1-AFE8-55FE65630B34}" type="slidenum">
              <a:rPr lang="cs-CZ"/>
              <a:pPr/>
              <a:t>31</a:t>
            </a:fld>
            <a:endParaRPr lang="cs-CZ"/>
          </a:p>
        </p:txBody>
      </p:sp>
      <p:sp>
        <p:nvSpPr>
          <p:cNvPr id="70658" name="Rectangle 2"/>
          <p:cNvSpPr>
            <a:spLocks noGrp="1" noRot="1" noChangeAspect="1" noChangeArrowheads="1" noTextEdit="1"/>
          </p:cNvSpPr>
          <p:nvPr>
            <p:ph type="sldImg"/>
          </p:nvPr>
        </p:nvSpPr>
        <p:spPr>
          <a:xfrm>
            <a:off x="1143000" y="685800"/>
            <a:ext cx="4572000" cy="3429000"/>
          </a:xfrm>
          <a:ln/>
        </p:spPr>
      </p:sp>
      <p:sp>
        <p:nvSpPr>
          <p:cNvPr id="70659" name="Rectangle 3"/>
          <p:cNvSpPr>
            <a:spLocks noGrp="1" noChangeArrowheads="1"/>
          </p:cNvSpPr>
          <p:nvPr>
            <p:ph type="body" idx="1"/>
          </p:nvPr>
        </p:nvSpPr>
        <p:spPr/>
        <p:txBody>
          <a:bodyPr/>
          <a:lstStyle/>
          <a:p>
            <a:endParaRPr lang="cs-CZ"/>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4A81D60-7108-41B3-8B07-DBF808B231FD}" type="slidenum">
              <a:rPr lang="cs-CZ"/>
              <a:pPr/>
              <a:t>32</a:t>
            </a:fld>
            <a:endParaRPr lang="cs-CZ"/>
          </a:p>
        </p:txBody>
      </p:sp>
      <p:sp>
        <p:nvSpPr>
          <p:cNvPr id="107522" name="Rectangle 2"/>
          <p:cNvSpPr>
            <a:spLocks noGrp="1" noRot="1" noChangeAspect="1" noChangeArrowheads="1" noTextEdit="1"/>
          </p:cNvSpPr>
          <p:nvPr>
            <p:ph type="sldImg"/>
          </p:nvPr>
        </p:nvSpPr>
        <p:spPr>
          <a:xfrm>
            <a:off x="1143000" y="685800"/>
            <a:ext cx="4572000" cy="3429000"/>
          </a:xfrm>
          <a:ln/>
        </p:spPr>
      </p:sp>
      <p:sp>
        <p:nvSpPr>
          <p:cNvPr id="107523" name="Rectangle 3"/>
          <p:cNvSpPr>
            <a:spLocks noGrp="1" noChangeArrowheads="1"/>
          </p:cNvSpPr>
          <p:nvPr>
            <p:ph type="body" idx="1"/>
          </p:nvPr>
        </p:nvSpPr>
        <p:spPr/>
        <p:txBody>
          <a:bodyPr/>
          <a:lstStyle/>
          <a:p>
            <a:endParaRPr lang="cs-CZ"/>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4AF929D-2D84-4C8A-A70F-DCAA4D0737E9}" type="slidenum">
              <a:rPr lang="cs-CZ"/>
              <a:pPr/>
              <a:t>33</a:t>
            </a:fld>
            <a:endParaRPr lang="cs-CZ"/>
          </a:p>
        </p:txBody>
      </p:sp>
      <p:sp>
        <p:nvSpPr>
          <p:cNvPr id="72706" name="Rectangle 2"/>
          <p:cNvSpPr>
            <a:spLocks noGrp="1" noRot="1" noChangeAspect="1" noChangeArrowheads="1" noTextEdit="1"/>
          </p:cNvSpPr>
          <p:nvPr>
            <p:ph type="sldImg"/>
          </p:nvPr>
        </p:nvSpPr>
        <p:spPr>
          <a:xfrm>
            <a:off x="1143000" y="685800"/>
            <a:ext cx="4572000" cy="3429000"/>
          </a:xfrm>
          <a:ln/>
        </p:spPr>
      </p:sp>
      <p:sp>
        <p:nvSpPr>
          <p:cNvPr id="72707" name="Rectangle 3"/>
          <p:cNvSpPr>
            <a:spLocks noGrp="1" noChangeArrowheads="1"/>
          </p:cNvSpPr>
          <p:nvPr>
            <p:ph type="body" idx="1"/>
          </p:nvPr>
        </p:nvSpPr>
        <p:spPr/>
        <p:txBody>
          <a:bodyPr/>
          <a:lstStyle/>
          <a:p>
            <a:endParaRPr lang="cs-CZ"/>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C133599-74DD-41A6-AAED-6350007C55E5}" type="slidenum">
              <a:rPr lang="cs-CZ"/>
              <a:pPr/>
              <a:t>34</a:t>
            </a:fld>
            <a:endParaRPr lang="cs-CZ"/>
          </a:p>
        </p:txBody>
      </p:sp>
      <p:sp>
        <p:nvSpPr>
          <p:cNvPr id="74754" name="Rectangle 2"/>
          <p:cNvSpPr>
            <a:spLocks noGrp="1" noRot="1" noChangeAspect="1" noChangeArrowheads="1" noTextEdit="1"/>
          </p:cNvSpPr>
          <p:nvPr>
            <p:ph type="sldImg"/>
          </p:nvPr>
        </p:nvSpPr>
        <p:spPr>
          <a:xfrm>
            <a:off x="1143000" y="685800"/>
            <a:ext cx="4572000" cy="3429000"/>
          </a:xfrm>
          <a:ln/>
        </p:spPr>
      </p:sp>
      <p:sp>
        <p:nvSpPr>
          <p:cNvPr id="74755" name="Rectangle 3"/>
          <p:cNvSpPr>
            <a:spLocks noGrp="1" noChangeArrowheads="1"/>
          </p:cNvSpPr>
          <p:nvPr>
            <p:ph type="body" idx="1"/>
          </p:nvPr>
        </p:nvSpPr>
        <p:spPr/>
        <p:txBody>
          <a:bodyPr/>
          <a:lstStyle/>
          <a:p>
            <a:endParaRPr lang="cs-CZ"/>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5EFEDD-A31F-4F28-9313-B8B6450B0E03}" type="slidenum">
              <a:rPr lang="cs-CZ"/>
              <a:pPr/>
              <a:t>35</a:t>
            </a:fld>
            <a:endParaRPr lang="cs-CZ"/>
          </a:p>
        </p:txBody>
      </p:sp>
      <p:sp>
        <p:nvSpPr>
          <p:cNvPr id="78850" name="Rectangle 2"/>
          <p:cNvSpPr>
            <a:spLocks noGrp="1" noRot="1" noChangeAspect="1" noChangeArrowheads="1" noTextEdit="1"/>
          </p:cNvSpPr>
          <p:nvPr>
            <p:ph type="sldImg"/>
          </p:nvPr>
        </p:nvSpPr>
        <p:spPr>
          <a:xfrm>
            <a:off x="1143000" y="685800"/>
            <a:ext cx="4572000" cy="3429000"/>
          </a:xfrm>
          <a:ln/>
        </p:spPr>
      </p:sp>
      <p:sp>
        <p:nvSpPr>
          <p:cNvPr id="78851" name="Rectangle 3"/>
          <p:cNvSpPr>
            <a:spLocks noGrp="1" noChangeArrowheads="1"/>
          </p:cNvSpPr>
          <p:nvPr>
            <p:ph type="body" idx="1"/>
          </p:nvPr>
        </p:nvSpPr>
        <p:spPr/>
        <p:txBody>
          <a:bodyPr/>
          <a:lstStyle/>
          <a:p>
            <a:endParaRPr lang="cs-CZ"/>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D53D14C-D01C-4166-8ED3-18B7C68DC3CF}" type="slidenum">
              <a:rPr lang="cs-CZ"/>
              <a:pPr/>
              <a:t>36</a:t>
            </a:fld>
            <a:endParaRPr lang="cs-CZ"/>
          </a:p>
        </p:txBody>
      </p:sp>
      <p:sp>
        <p:nvSpPr>
          <p:cNvPr id="82946" name="Rectangle 2"/>
          <p:cNvSpPr>
            <a:spLocks noGrp="1" noRot="1" noChangeAspect="1" noChangeArrowheads="1" noTextEdit="1"/>
          </p:cNvSpPr>
          <p:nvPr>
            <p:ph type="sldImg"/>
          </p:nvPr>
        </p:nvSpPr>
        <p:spPr>
          <a:xfrm>
            <a:off x="1143000" y="685800"/>
            <a:ext cx="4572000" cy="3429000"/>
          </a:xfrm>
          <a:ln/>
        </p:spPr>
      </p:sp>
      <p:sp>
        <p:nvSpPr>
          <p:cNvPr id="82947" name="Rectangle 3"/>
          <p:cNvSpPr>
            <a:spLocks noGrp="1" noChangeArrowheads="1"/>
          </p:cNvSpPr>
          <p:nvPr>
            <p:ph type="body" idx="1"/>
          </p:nvPr>
        </p:nvSpPr>
        <p:spPr/>
        <p:txBody>
          <a:bodyPr/>
          <a:lstStyle/>
          <a:p>
            <a:endParaRPr lang="cs-CZ"/>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5771D9-AFA5-4649-A60B-EE7C51C4DC07}" type="slidenum">
              <a:rPr lang="cs-CZ"/>
              <a:pPr/>
              <a:t>37</a:t>
            </a:fld>
            <a:endParaRPr lang="cs-CZ"/>
          </a:p>
        </p:txBody>
      </p:sp>
      <p:sp>
        <p:nvSpPr>
          <p:cNvPr id="87042" name="Rectangle 2"/>
          <p:cNvSpPr>
            <a:spLocks noGrp="1" noRot="1" noChangeAspect="1" noChangeArrowheads="1" noTextEdit="1"/>
          </p:cNvSpPr>
          <p:nvPr>
            <p:ph type="sldImg"/>
          </p:nvPr>
        </p:nvSpPr>
        <p:spPr>
          <a:xfrm>
            <a:off x="1143000" y="685800"/>
            <a:ext cx="4572000" cy="3429000"/>
          </a:xfrm>
          <a:ln/>
        </p:spPr>
      </p:sp>
      <p:sp>
        <p:nvSpPr>
          <p:cNvPr id="87043" name="Rectangle 3"/>
          <p:cNvSpPr>
            <a:spLocks noGrp="1" noChangeArrowheads="1"/>
          </p:cNvSpPr>
          <p:nvPr>
            <p:ph type="body" idx="1"/>
          </p:nvPr>
        </p:nvSpPr>
        <p:spPr/>
        <p:txBody>
          <a:bodyPr/>
          <a:lstStyle/>
          <a:p>
            <a:r>
              <a:rPr lang="cs-CZ"/>
              <a:t>NCQ- </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BB5696-7197-4F2C-8FB6-C30F18113A84}" type="slidenum">
              <a:rPr lang="cs-CZ"/>
              <a:pPr/>
              <a:t>38</a:t>
            </a:fld>
            <a:endParaRPr lang="cs-CZ"/>
          </a:p>
        </p:txBody>
      </p:sp>
      <p:sp>
        <p:nvSpPr>
          <p:cNvPr id="89090" name="Rectangle 2"/>
          <p:cNvSpPr>
            <a:spLocks noGrp="1" noRot="1" noChangeAspect="1" noChangeArrowheads="1" noTextEdit="1"/>
          </p:cNvSpPr>
          <p:nvPr>
            <p:ph type="sldImg"/>
          </p:nvPr>
        </p:nvSpPr>
        <p:spPr>
          <a:xfrm>
            <a:off x="1143000" y="685800"/>
            <a:ext cx="4572000" cy="3429000"/>
          </a:xfrm>
          <a:ln/>
        </p:spPr>
      </p:sp>
      <p:sp>
        <p:nvSpPr>
          <p:cNvPr id="89091" name="Rectangle 3"/>
          <p:cNvSpPr>
            <a:spLocks noGrp="1" noChangeArrowheads="1"/>
          </p:cNvSpPr>
          <p:nvPr>
            <p:ph type="body" idx="1"/>
          </p:nvPr>
        </p:nvSpPr>
        <p:spPr/>
        <p:txBody>
          <a:bodyPr/>
          <a:lstStyle/>
          <a:p>
            <a:endParaRPr lang="cs-CZ"/>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64C55E4-CD8D-459E-8575-92E26AA1BF81}" type="slidenum">
              <a:rPr lang="cs-CZ"/>
              <a:pPr/>
              <a:t>39</a:t>
            </a:fld>
            <a:endParaRPr lang="cs-CZ"/>
          </a:p>
        </p:txBody>
      </p:sp>
      <p:sp>
        <p:nvSpPr>
          <p:cNvPr id="91138" name="Rectangle 2"/>
          <p:cNvSpPr>
            <a:spLocks noGrp="1" noRot="1" noChangeAspect="1" noChangeArrowheads="1" noTextEdit="1"/>
          </p:cNvSpPr>
          <p:nvPr>
            <p:ph type="sldImg"/>
          </p:nvPr>
        </p:nvSpPr>
        <p:spPr>
          <a:xfrm>
            <a:off x="1143000" y="685800"/>
            <a:ext cx="4572000" cy="3429000"/>
          </a:xfrm>
          <a:ln/>
        </p:spPr>
      </p:sp>
      <p:sp>
        <p:nvSpPr>
          <p:cNvPr id="91139" name="Rectangle 3"/>
          <p:cNvSpPr>
            <a:spLocks noGrp="1" noChangeArrowheads="1"/>
          </p:cNvSpPr>
          <p:nvPr>
            <p:ph type="body" idx="1"/>
          </p:nvPr>
        </p:nvSpPr>
        <p:spPr/>
        <p:txBody>
          <a:bodyPr/>
          <a:lstStyle/>
          <a:p>
            <a:endParaRPr lang="cs-CZ"/>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7833906-B5CB-484C-857B-A86E1A56C7B1}" type="slidenum">
              <a:rPr lang="cs-CZ"/>
              <a:pPr/>
              <a:t>40</a:t>
            </a:fld>
            <a:endParaRPr lang="cs-CZ"/>
          </a:p>
        </p:txBody>
      </p:sp>
      <p:sp>
        <p:nvSpPr>
          <p:cNvPr id="93186" name="Rectangle 2"/>
          <p:cNvSpPr>
            <a:spLocks noGrp="1" noRot="1" noChangeAspect="1" noChangeArrowheads="1" noTextEdit="1"/>
          </p:cNvSpPr>
          <p:nvPr>
            <p:ph type="sldImg"/>
          </p:nvPr>
        </p:nvSpPr>
        <p:spPr>
          <a:xfrm>
            <a:off x="1143000" y="685800"/>
            <a:ext cx="4572000" cy="3429000"/>
          </a:xfrm>
          <a:ln/>
        </p:spPr>
      </p:sp>
      <p:sp>
        <p:nvSpPr>
          <p:cNvPr id="93187" name="Rectangle 3"/>
          <p:cNvSpPr>
            <a:spLocks noGrp="1" noChangeArrowheads="1"/>
          </p:cNvSpPr>
          <p:nvPr>
            <p:ph type="body" idx="1"/>
          </p:nvPr>
        </p:nvSpPr>
        <p:spPr/>
        <p:txBody>
          <a:bodyPr/>
          <a:lstStyle/>
          <a:p>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A94F02-CB72-4773-89E5-6EB9425017A0}" type="slidenum">
              <a:rPr lang="cs-CZ"/>
              <a:pPr/>
              <a:t>5</a:t>
            </a:fld>
            <a:endParaRPr lang="cs-CZ"/>
          </a:p>
        </p:txBody>
      </p:sp>
      <p:sp>
        <p:nvSpPr>
          <p:cNvPr id="13314" name="Rectangle 2"/>
          <p:cNvSpPr>
            <a:spLocks noGrp="1" noRot="1" noChangeAspect="1" noChangeArrowheads="1" noTextEdit="1"/>
          </p:cNvSpPr>
          <p:nvPr>
            <p:ph type="sldImg"/>
          </p:nvPr>
        </p:nvSpPr>
        <p:spPr>
          <a:xfrm>
            <a:off x="1143000" y="685800"/>
            <a:ext cx="4572000" cy="3429000"/>
          </a:xfrm>
          <a:ln/>
        </p:spPr>
      </p:sp>
      <p:sp>
        <p:nvSpPr>
          <p:cNvPr id="13315" name="Rectangle 3"/>
          <p:cNvSpPr>
            <a:spLocks noGrp="1" noChangeArrowheads="1"/>
          </p:cNvSpPr>
          <p:nvPr>
            <p:ph type="body" idx="1"/>
          </p:nvPr>
        </p:nvSpPr>
        <p:spPr/>
        <p:txBody>
          <a:bodyPr/>
          <a:lstStyle/>
          <a:p>
            <a:endParaRPr lang="cs-CZ"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043AA30-0E52-4C41-AA3A-9D0AE118A111}" type="slidenum">
              <a:rPr lang="cs-CZ"/>
              <a:pPr/>
              <a:t>41</a:t>
            </a:fld>
            <a:endParaRPr lang="cs-CZ"/>
          </a:p>
        </p:txBody>
      </p:sp>
      <p:sp>
        <p:nvSpPr>
          <p:cNvPr id="95234" name="Rectangle 2"/>
          <p:cNvSpPr>
            <a:spLocks noGrp="1" noRot="1" noChangeAspect="1" noChangeArrowheads="1" noTextEdit="1"/>
          </p:cNvSpPr>
          <p:nvPr>
            <p:ph type="sldImg"/>
          </p:nvPr>
        </p:nvSpPr>
        <p:spPr>
          <a:xfrm>
            <a:off x="1143000" y="685800"/>
            <a:ext cx="4572000" cy="3429000"/>
          </a:xfrm>
          <a:ln/>
        </p:spPr>
      </p:sp>
      <p:sp>
        <p:nvSpPr>
          <p:cNvPr id="95235" name="Rectangle 3"/>
          <p:cNvSpPr>
            <a:spLocks noGrp="1" noChangeArrowheads="1"/>
          </p:cNvSpPr>
          <p:nvPr>
            <p:ph type="body" idx="1"/>
          </p:nvPr>
        </p:nvSpPr>
        <p:spPr/>
        <p:txBody>
          <a:bodyPr/>
          <a:lstStyle/>
          <a:p>
            <a:r>
              <a:rPr lang="cs-CZ"/>
              <a:t>Řetězení příkazů – Pokud některé zařízení na sběrnici SCSI vykonává vnitřní činnost může posílat data jiné zařízení. </a:t>
            </a:r>
          </a:p>
          <a:p>
            <a:r>
              <a:rPr lang="cs-CZ"/>
              <a:t>Činností dalšího zařízení se neporuší původní spojení.</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A5F1B60-D524-40FF-9B26-91232CD57C53}" type="slidenum">
              <a:rPr lang="cs-CZ"/>
              <a:pPr/>
              <a:t>42</a:t>
            </a:fld>
            <a:endParaRPr lang="cs-CZ"/>
          </a:p>
        </p:txBody>
      </p:sp>
      <p:sp>
        <p:nvSpPr>
          <p:cNvPr id="97282" name="Rectangle 2"/>
          <p:cNvSpPr>
            <a:spLocks noGrp="1" noRot="1" noChangeAspect="1" noChangeArrowheads="1" noTextEdit="1"/>
          </p:cNvSpPr>
          <p:nvPr>
            <p:ph type="sldImg"/>
          </p:nvPr>
        </p:nvSpPr>
        <p:spPr>
          <a:xfrm>
            <a:off x="1143000" y="685800"/>
            <a:ext cx="4572000" cy="3429000"/>
          </a:xfrm>
          <a:ln/>
        </p:spPr>
      </p:sp>
      <p:sp>
        <p:nvSpPr>
          <p:cNvPr id="97283" name="Rectangle 3"/>
          <p:cNvSpPr>
            <a:spLocks noGrp="1" noChangeArrowheads="1"/>
          </p:cNvSpPr>
          <p:nvPr>
            <p:ph type="body" idx="1"/>
          </p:nvPr>
        </p:nvSpPr>
        <p:spPr/>
        <p:txBody>
          <a:bodyPr/>
          <a:lstStyle/>
          <a:p>
            <a:endParaRPr lang="cs-CZ"/>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A5F1B60-D524-40FF-9B26-91232CD57C53}" type="slidenum">
              <a:rPr lang="cs-CZ"/>
              <a:pPr/>
              <a:t>43</a:t>
            </a:fld>
            <a:endParaRPr lang="cs-CZ"/>
          </a:p>
        </p:txBody>
      </p:sp>
      <p:sp>
        <p:nvSpPr>
          <p:cNvPr id="97282" name="Rectangle 2"/>
          <p:cNvSpPr>
            <a:spLocks noGrp="1" noRot="1" noChangeAspect="1" noChangeArrowheads="1" noTextEdit="1"/>
          </p:cNvSpPr>
          <p:nvPr>
            <p:ph type="sldImg"/>
          </p:nvPr>
        </p:nvSpPr>
        <p:spPr>
          <a:xfrm>
            <a:off x="1143000" y="685800"/>
            <a:ext cx="4572000" cy="3429000"/>
          </a:xfrm>
          <a:ln/>
        </p:spPr>
      </p:sp>
      <p:sp>
        <p:nvSpPr>
          <p:cNvPr id="97283" name="Rectangle 3"/>
          <p:cNvSpPr>
            <a:spLocks noGrp="1" noChangeArrowheads="1"/>
          </p:cNvSpPr>
          <p:nvPr>
            <p:ph type="body" idx="1"/>
          </p:nvPr>
        </p:nvSpPr>
        <p:spPr/>
        <p:txBody>
          <a:bodyPr/>
          <a:lstStyle/>
          <a:p>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E3C7C9F-B0CB-4B91-AAFD-C47F17902421}" type="slidenum">
              <a:rPr lang="cs-CZ"/>
              <a:pPr/>
              <a:t>6</a:t>
            </a:fld>
            <a:endParaRPr lang="cs-CZ" dirty="0"/>
          </a:p>
        </p:txBody>
      </p:sp>
      <p:sp>
        <p:nvSpPr>
          <p:cNvPr id="15362" name="Rectangle 2"/>
          <p:cNvSpPr>
            <a:spLocks noGrp="1" noRot="1" noChangeAspect="1" noChangeArrowheads="1" noTextEdit="1"/>
          </p:cNvSpPr>
          <p:nvPr>
            <p:ph type="sldImg"/>
          </p:nvPr>
        </p:nvSpPr>
        <p:spPr>
          <a:xfrm>
            <a:off x="1143000" y="685800"/>
            <a:ext cx="4572000" cy="3429000"/>
          </a:xfrm>
          <a:ln/>
        </p:spPr>
      </p:sp>
      <p:sp>
        <p:nvSpPr>
          <p:cNvPr id="15363" name="Rectangle 3"/>
          <p:cNvSpPr>
            <a:spLocks noGrp="1" noChangeArrowheads="1"/>
          </p:cNvSpPr>
          <p:nvPr>
            <p:ph type="body" idx="1"/>
          </p:nvPr>
        </p:nvSpPr>
        <p:spPr/>
        <p:txBody>
          <a:bodyPr/>
          <a:lstStyle/>
          <a:p>
            <a:endParaRPr lang="cs-CZ"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46DF551-417F-4D79-9D13-AC892E5FF113}" type="slidenum">
              <a:rPr lang="cs-CZ"/>
              <a:pPr/>
              <a:t>7</a:t>
            </a:fld>
            <a:endParaRPr lang="cs-CZ" dirty="0"/>
          </a:p>
        </p:txBody>
      </p:sp>
      <p:sp>
        <p:nvSpPr>
          <p:cNvPr id="17410" name="Rectangle 2"/>
          <p:cNvSpPr>
            <a:spLocks noGrp="1" noRot="1" noChangeAspect="1" noChangeArrowheads="1" noTextEdit="1"/>
          </p:cNvSpPr>
          <p:nvPr>
            <p:ph type="sldImg"/>
          </p:nvPr>
        </p:nvSpPr>
        <p:spPr>
          <a:xfrm>
            <a:off x="1143000" y="685800"/>
            <a:ext cx="4572000" cy="3429000"/>
          </a:xfrm>
          <a:ln/>
        </p:spPr>
      </p:sp>
      <p:sp>
        <p:nvSpPr>
          <p:cNvPr id="17411" name="Rectangle 3"/>
          <p:cNvSpPr>
            <a:spLocks noGrp="1" noChangeArrowheads="1"/>
          </p:cNvSpPr>
          <p:nvPr>
            <p:ph type="body" idx="1"/>
          </p:nvPr>
        </p:nvSpPr>
        <p:spPr/>
        <p:txBody>
          <a:bodyPr/>
          <a:lstStyle/>
          <a:p>
            <a:r>
              <a:rPr lang="cs-CZ" sz="900" dirty="0"/>
              <a:t>Velmi důležitý je přesný a rychlý polohovací mechanismus hlav. Pohyb hlavy nad příslušnou stopou totiž podstatně ovlivňuje rychlost práce celého disku (viz dále).</a:t>
            </a:r>
          </a:p>
          <a:p>
            <a:endParaRPr lang="cs-CZ" sz="900" dirty="0"/>
          </a:p>
          <a:p>
            <a:r>
              <a:rPr lang="cs-CZ" sz="900" dirty="0"/>
              <a:t>Starším, levnějším a méně spolehlivým vystavovacím mechanismem je </a:t>
            </a:r>
            <a:r>
              <a:rPr lang="cs-CZ" sz="900" b="1" dirty="0"/>
              <a:t>krokový motorek. </a:t>
            </a:r>
            <a:r>
              <a:rPr lang="cs-CZ" sz="900" dirty="0"/>
              <a:t>Jedno pootočení motorku znamená jeden příčný krok hlavy (posun o jednu stopu). Pokud chce řadič posunout hlavami o 5 stop, pootočí se motorek o úhel odpovídající pěti krokům. Je snadné si představit, že při počtu mnoha set stop musí být pohyb hlav velice přesný, aby vždy najely nad žádanou stopu. Celý mechanismus může po několika letech provozu trochu změnit svoje parametry a disk přestane být spolehlivý. Dnes se s tímto principem setkáme u starých, spíše muzejních typů.</a:t>
            </a:r>
          </a:p>
          <a:p>
            <a:r>
              <a:rPr lang="cs-CZ" sz="900" dirty="0"/>
              <a:t>Druhý, spolehlivější princip, který se vyskytuje téměř u všech dnes nabízených pevných disků, se nazývá </a:t>
            </a:r>
            <a:r>
              <a:rPr lang="cs-CZ" sz="900" b="1" dirty="0"/>
              <a:t>vystavovací cívka </a:t>
            </a:r>
            <a:r>
              <a:rPr lang="cs-CZ" sz="900" dirty="0"/>
              <a:t>(VOICE COIL). Průchod proudu cívkou způsobí vychýlení cívky úměrné velikosti proudu. Je zde využito zpětné vazby -hlavička čte svou polohu z disku </a:t>
            </a:r>
            <a:r>
              <a:rPr lang="cs-CZ" sz="900" i="1" dirty="0"/>
              <a:t>(každá </a:t>
            </a:r>
            <a:r>
              <a:rPr lang="cs-CZ" sz="900" dirty="0"/>
              <a:t>stopa a sektor mají své číslo) a na </a:t>
            </a:r>
            <a:r>
              <a:rPr lang="cs-CZ" sz="900" i="1" dirty="0"/>
              <a:t>základě </a:t>
            </a:r>
            <a:r>
              <a:rPr lang="cs-CZ" sz="900" dirty="0"/>
              <a:t>této informace řídicí elektronika přidá nebo ubere proud potřebný k vychýlení. Někdy slouží jedna strana některého kotouče jako mapa, ze které čte hlava příslušející tomuto povrchu čísla stop a sektorů, nad nimiž se vznáší ona (a zároveň všechny ostatní). VOICE COIL má ještě jednu výhodu - je totiž </a:t>
            </a:r>
            <a:r>
              <a:rPr lang="cs-CZ" sz="900" dirty="0" err="1"/>
              <a:t>samoparkovací</a:t>
            </a:r>
            <a:r>
              <a:rPr lang="cs-CZ" sz="900" dirty="0"/>
              <a:t>. Po náhlém výpadku napájení se hlavy vrací samovolně (díky pružince) do parkovací zóny. Kombinovaná (čtecí/záznamová) hlava se rozdělila na dvě — samostatnou čtecí a záznamovou. Zatímco </a:t>
            </a:r>
            <a:r>
              <a:rPr lang="cs-CZ" sz="900" i="1" dirty="0"/>
              <a:t>záznamová </a:t>
            </a:r>
            <a:r>
              <a:rPr lang="cs-CZ" sz="900" dirty="0"/>
              <a:t>hlava pracuje stále na induktivním principu, byla pro čtecí hlavu vyvinuta nová technologie MR — Magneto </a:t>
            </a:r>
            <a:r>
              <a:rPr lang="cs-CZ" sz="900" dirty="0" err="1"/>
              <a:t>Resistive</a:t>
            </a:r>
            <a:r>
              <a:rPr lang="cs-CZ" sz="900" dirty="0"/>
              <a:t>. Hlava MR čte data jako sled změn odporů vyvolaných rozdílnou orientací magnetického pole. Nový způsob čtení dat je rychlejší než původní induktivní metoda. Jeho další výhodou je nepatrná velikost čtecí hlavičky, která dovoluje velkou přesnost vystavení (tj. umístění hlavičky nad správnou stopu). Tím se </a:t>
            </a:r>
            <a:r>
              <a:rPr lang="cs-CZ" sz="900" i="1" dirty="0"/>
              <a:t>zabrání </a:t>
            </a:r>
            <a:r>
              <a:rPr lang="cs-CZ" sz="900" dirty="0"/>
              <a:t>tomu, aby data uložená v sousední stopě rušivě ovlivňovala daný signál.</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8C230C3-1FF0-4E92-AE37-46B7E36DC70E}" type="slidenum">
              <a:rPr lang="cs-CZ"/>
              <a:pPr/>
              <a:t>8</a:t>
            </a:fld>
            <a:endParaRPr lang="cs-CZ"/>
          </a:p>
        </p:txBody>
      </p:sp>
      <p:sp>
        <p:nvSpPr>
          <p:cNvPr id="19458" name="Rectangle 2"/>
          <p:cNvSpPr>
            <a:spLocks noGrp="1" noRot="1" noChangeAspect="1" noChangeArrowheads="1" noTextEdit="1"/>
          </p:cNvSpPr>
          <p:nvPr>
            <p:ph type="sldImg"/>
          </p:nvPr>
        </p:nvSpPr>
        <p:spPr>
          <a:xfrm>
            <a:off x="1143000" y="685800"/>
            <a:ext cx="4572000" cy="3429000"/>
          </a:xfrm>
          <a:ln/>
        </p:spPr>
      </p:sp>
      <p:sp>
        <p:nvSpPr>
          <p:cNvPr id="19459" name="Rectangle 3"/>
          <p:cNvSpPr>
            <a:spLocks noGrp="1" noChangeArrowheads="1"/>
          </p:cNvSpPr>
          <p:nvPr>
            <p:ph type="body" idx="1"/>
          </p:nvPr>
        </p:nvSpPr>
        <p:spPr/>
        <p:txBody>
          <a:bodyPr/>
          <a:lstStyle/>
          <a:p>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FA6C161-4716-4937-AF74-CCB5E4B2475B}" type="slidenum">
              <a:rPr lang="cs-CZ"/>
              <a:pPr/>
              <a:t>9</a:t>
            </a:fld>
            <a:endParaRPr lang="cs-CZ"/>
          </a:p>
        </p:txBody>
      </p:sp>
      <p:sp>
        <p:nvSpPr>
          <p:cNvPr id="21506" name="Rectangle 2"/>
          <p:cNvSpPr>
            <a:spLocks noGrp="1" noRot="1" noChangeAspect="1" noChangeArrowheads="1" noTextEdit="1"/>
          </p:cNvSpPr>
          <p:nvPr>
            <p:ph type="sldImg"/>
          </p:nvPr>
        </p:nvSpPr>
        <p:spPr>
          <a:xfrm>
            <a:off x="1143000" y="685800"/>
            <a:ext cx="4572000" cy="3429000"/>
          </a:xfrm>
          <a:ln/>
        </p:spPr>
      </p:sp>
      <p:sp>
        <p:nvSpPr>
          <p:cNvPr id="21507" name="Rectangle 3"/>
          <p:cNvSpPr>
            <a:spLocks noGrp="1" noChangeArrowheads="1"/>
          </p:cNvSpPr>
          <p:nvPr>
            <p:ph type="body" idx="1"/>
          </p:nvPr>
        </p:nvSpPr>
        <p:spPr/>
        <p:txBody>
          <a:bodyPr/>
          <a:lstStyle/>
          <a:p>
            <a:r>
              <a:rPr lang="cs-CZ"/>
              <a:t>Ze srovnání rychlostí obou součástek opět vyplývá potřeba co největší kapacity operační paměti (čím více údajů máte v operační paměti, tím méně dat potřebujete přesunovat z disku).</a:t>
            </a:r>
          </a:p>
          <a:p>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219DB7-A68C-4926-8680-8CA0135ED58D}" type="slidenum">
              <a:rPr lang="cs-CZ"/>
              <a:pPr/>
              <a:t>10</a:t>
            </a:fld>
            <a:endParaRPr lang="cs-CZ"/>
          </a:p>
        </p:txBody>
      </p:sp>
      <p:sp>
        <p:nvSpPr>
          <p:cNvPr id="23554" name="Rectangle 2"/>
          <p:cNvSpPr>
            <a:spLocks noGrp="1" noRot="1" noChangeAspect="1" noChangeArrowheads="1" noTextEdit="1"/>
          </p:cNvSpPr>
          <p:nvPr>
            <p:ph type="sldImg"/>
          </p:nvPr>
        </p:nvSpPr>
        <p:spPr>
          <a:xfrm>
            <a:off x="1143000" y="685800"/>
            <a:ext cx="4572000" cy="3429000"/>
          </a:xfrm>
          <a:ln/>
        </p:spPr>
      </p:sp>
      <p:sp>
        <p:nvSpPr>
          <p:cNvPr id="23555" name="Rectangle 3"/>
          <p:cNvSpPr>
            <a:spLocks noGrp="1" noChangeArrowheads="1"/>
          </p:cNvSpPr>
          <p:nvPr>
            <p:ph type="body" idx="1"/>
          </p:nvPr>
        </p:nvSpPr>
        <p:spPr/>
        <p:txBody>
          <a:bodyPr/>
          <a:lstStyle/>
          <a:p>
            <a:endParaRPr lang="cs-CZ"/>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Úvodní sníme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userDrawn="1">
            <p:ph type="ctrTitle"/>
          </p:nvPr>
        </p:nvSpPr>
        <p:spPr>
          <a:xfrm>
            <a:off x="538163" y="2986088"/>
            <a:ext cx="5715000" cy="1117600"/>
          </a:xfrm>
          <a:prstGeom prst="rect">
            <a:avLst/>
          </a:prstGeom>
        </p:spPr>
        <p:txBody>
          <a:bodyPr lIns="0" tIns="0" rIns="0" bIns="0" anchor="b"/>
          <a:lstStyle/>
          <a:p>
            <a:pPr algn="r" eaLnBrk="1" hangingPunct="1"/>
            <a:r>
              <a:rPr lang="cs-CZ" sz="4200" b="1">
                <a:latin typeface="Comenia Sans" charset="0"/>
              </a:rPr>
              <a:t>Klepnutím lze upravit styl předlohy nadpisů.</a:t>
            </a:r>
            <a:endParaRPr lang="en-US" sz="4200" b="1" dirty="0">
              <a:latin typeface="Comenia Sans" charset="0"/>
            </a:endParaRPr>
          </a:p>
        </p:txBody>
      </p:sp>
      <p:sp>
        <p:nvSpPr>
          <p:cNvPr id="10" name="Subtitle 2"/>
          <p:cNvSpPr>
            <a:spLocks noGrp="1"/>
          </p:cNvSpPr>
          <p:nvPr userDrawn="1">
            <p:ph type="subTitle" idx="1"/>
          </p:nvPr>
        </p:nvSpPr>
        <p:spPr>
          <a:xfrm>
            <a:off x="538163" y="4103688"/>
            <a:ext cx="5715000" cy="879475"/>
          </a:xfrm>
          <a:prstGeom prst="rect">
            <a:avLst/>
          </a:prstGeom>
        </p:spPr>
        <p:txBody>
          <a:bodyPr wrap="none" lIns="0" tIns="0" rIns="0" bIns="0" rtlCol="0">
            <a:noAutofit/>
          </a:bodyPr>
          <a:lstStyle>
            <a:lvl1pPr marL="0" indent="0" algn="r" defTabSz="457200" rtl="0" eaLnBrk="1" fontAlgn="auto" hangingPunct="1">
              <a:spcBef>
                <a:spcPts val="0"/>
              </a:spcBef>
              <a:spcAft>
                <a:spcPts val="0"/>
              </a:spcAft>
              <a:buFont typeface="Arial"/>
              <a:buNone/>
              <a:defRPr lang="en-US" sz="2500" kern="1200" dirty="0" err="1" smtClean="0">
                <a:solidFill>
                  <a:schemeClr val="tx1">
                    <a:tint val="75000"/>
                  </a:schemeClr>
                </a:solidFill>
                <a:latin typeface="Comenia Sans"/>
                <a:ea typeface="+mn-ea"/>
                <a:cs typeface="Comenia Sans"/>
              </a:defRPr>
            </a:lvl1pPr>
          </a:lstStyle>
          <a:p>
            <a:pPr algn="r" eaLnBrk="1" fontAlgn="auto" hangingPunct="1">
              <a:spcBef>
                <a:spcPts val="0"/>
              </a:spcBef>
              <a:spcAft>
                <a:spcPts val="0"/>
              </a:spcAft>
              <a:buFont typeface="Arial"/>
              <a:buNone/>
              <a:defRPr/>
            </a:pPr>
            <a:r>
              <a:rPr lang="cs-CZ" sz="2500">
                <a:latin typeface="Comenia Sans"/>
                <a:ea typeface="+mn-ea"/>
              </a:rPr>
              <a:t>Klepnutím lze upravit styl předlohy podnadpisů.</a:t>
            </a:r>
            <a:endParaRPr lang="en-US" sz="2500" dirty="0">
              <a:latin typeface="Comenia Sans"/>
              <a:ea typeface="+mn-ea"/>
              <a:cs typeface="Comenia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Nadpis a obsah">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Nadpis 10"/>
          <p:cNvSpPr>
            <a:spLocks noGrp="1"/>
          </p:cNvSpPr>
          <p:nvPr>
            <p:ph type="title" hasCustomPrompt="1"/>
          </p:nvPr>
        </p:nvSpPr>
        <p:spPr>
          <a:xfrm>
            <a:off x="4674185" y="478941"/>
            <a:ext cx="4065971" cy="550415"/>
          </a:xfrm>
          <a:prstGeom prst="rect">
            <a:avLst/>
          </a:prstGeom>
        </p:spPr>
        <p:txBody>
          <a:bodyPr/>
          <a:lstStyle>
            <a:lvl1pPr algn="r">
              <a:defRPr sz="2600">
                <a:solidFill>
                  <a:schemeClr val="bg1"/>
                </a:solidFill>
                <a:latin typeface="Comenia Sans" pitchFamily="50" charset="-18"/>
              </a:defRPr>
            </a:lvl1pPr>
          </a:lstStyle>
          <a:p>
            <a:r>
              <a:rPr lang="cs-CZ" dirty="0"/>
              <a:t>kapitola</a:t>
            </a:r>
          </a:p>
        </p:txBody>
      </p:sp>
      <p:sp>
        <p:nvSpPr>
          <p:cNvPr id="13" name="Zástupný symbol pro text 12"/>
          <p:cNvSpPr>
            <a:spLocks noGrp="1"/>
          </p:cNvSpPr>
          <p:nvPr>
            <p:ph type="body" sz="quarter" idx="10" hasCustomPrompt="1"/>
          </p:nvPr>
        </p:nvSpPr>
        <p:spPr>
          <a:xfrm>
            <a:off x="905069" y="1601999"/>
            <a:ext cx="7781731" cy="4752000"/>
          </a:xfrm>
        </p:spPr>
        <p:txBody>
          <a:bodyPr lIns="0" tIns="0" rIns="0" bIns="0">
            <a:normAutofit/>
          </a:bodyPr>
          <a:lstStyle>
            <a:lvl1pPr>
              <a:buNone/>
              <a:defRPr sz="4200" b="1">
                <a:solidFill>
                  <a:schemeClr val="tx1"/>
                </a:solidFill>
              </a:defRPr>
            </a:lvl1pPr>
            <a:lvl2pPr marL="285750" indent="-285750">
              <a:buClr>
                <a:schemeClr val="tx2">
                  <a:lumMod val="60000"/>
                  <a:lumOff val="40000"/>
                </a:schemeClr>
              </a:buClr>
              <a:buFont typeface="Comenia Sans" pitchFamily="50" charset="-18"/>
              <a:buChar char="="/>
              <a:defRPr sz="2600">
                <a:solidFill>
                  <a:schemeClr val="tx1">
                    <a:lumMod val="65000"/>
                    <a:lumOff val="35000"/>
                  </a:schemeClr>
                </a:solidFill>
              </a:defRPr>
            </a:lvl2pPr>
            <a:lvl3pPr marL="354013" indent="288925">
              <a:defRPr sz="2500">
                <a:solidFill>
                  <a:schemeClr val="tx1">
                    <a:lumMod val="65000"/>
                    <a:lumOff val="35000"/>
                  </a:schemeClr>
                </a:solidFill>
              </a:defRPr>
            </a:lvl3pPr>
            <a:lvl4pPr marL="1069975" indent="-360363">
              <a:defRPr sz="2500">
                <a:solidFill>
                  <a:schemeClr val="tx1">
                    <a:lumMod val="65000"/>
                    <a:lumOff val="35000"/>
                  </a:schemeClr>
                </a:solidFill>
              </a:defRPr>
            </a:lvl4pPr>
            <a:lvl5pPr marL="1073150" indent="485775">
              <a:defRPr sz="2500">
                <a:solidFill>
                  <a:schemeClr val="tx1">
                    <a:lumMod val="65000"/>
                    <a:lumOff val="35000"/>
                  </a:schemeClr>
                </a:solidFill>
              </a:defRPr>
            </a:lvl5pPr>
          </a:lstStyle>
          <a:p>
            <a:pPr lvl="0"/>
            <a:r>
              <a:rPr lang="cs-CZ" dirty="0"/>
              <a:t>Nadpis</a:t>
            </a:r>
          </a:p>
          <a:p>
            <a:pPr lvl="1"/>
            <a:r>
              <a:rPr lang="cs-CZ" dirty="0"/>
              <a:t>Druhá úroveň</a:t>
            </a:r>
          </a:p>
          <a:p>
            <a:pPr lvl="2"/>
            <a:r>
              <a:rPr lang="cs-CZ" dirty="0"/>
              <a:t>Třetí úroveň</a:t>
            </a:r>
          </a:p>
          <a:p>
            <a:pPr lvl="3"/>
            <a:r>
              <a:rPr lang="cs-CZ" dirty="0"/>
              <a:t>Čtvrtá úroveň</a:t>
            </a:r>
          </a:p>
          <a:p>
            <a:pPr lvl="4"/>
            <a:r>
              <a:rPr lang="cs-CZ" dirty="0"/>
              <a:t>Pátá úroveň</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Zástupný symbol pro nadpis 6"/>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cs-CZ"/>
              <a:t>Klepnutím lze upravit styl předlohy nadpisů.</a:t>
            </a:r>
          </a:p>
        </p:txBody>
      </p:sp>
      <p:sp>
        <p:nvSpPr>
          <p:cNvPr id="8" name="Zástupný symbol pro text 7"/>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cs-CZ"/>
              <a:t>Klepnutím lze upravit styly předlohy textu.</a:t>
            </a:r>
          </a:p>
          <a:p>
            <a:pPr lvl="1"/>
            <a:r>
              <a:rPr lang="cs-CZ"/>
              <a:t>Druhá úroveň</a:t>
            </a:r>
          </a:p>
          <a:p>
            <a:pPr lvl="2"/>
            <a:r>
              <a:rPr lang="cs-CZ"/>
              <a:t>Třetí úroveň</a:t>
            </a:r>
          </a:p>
          <a:p>
            <a:pPr lvl="3"/>
            <a:r>
              <a:rPr lang="cs-CZ"/>
              <a:t>Čtvrtá úroveň</a:t>
            </a:r>
          </a:p>
          <a:p>
            <a:pPr lvl="4"/>
            <a:r>
              <a:rPr lang="cs-CZ"/>
              <a:t>Pátá úroveň</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ctr" defTabSz="457200" rtl="0" eaLnBrk="1" fontAlgn="base" hangingPunct="1">
        <a:spcBef>
          <a:spcPct val="0"/>
        </a:spcBef>
        <a:spcAft>
          <a:spcPct val="0"/>
        </a:spcAft>
        <a:defRPr sz="4400" kern="1200">
          <a:solidFill>
            <a:schemeClr val="tx1"/>
          </a:solidFill>
          <a:latin typeface="Comenia Sans" pitchFamily="50" charset="-18"/>
          <a:ea typeface="ＭＳ Ｐゴシック" charset="-128"/>
          <a:cs typeface="Comenia Sans" pitchFamily="50" charset="-18"/>
        </a:defRPr>
      </a:lvl1pPr>
      <a:lvl2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2pPr>
      <a:lvl3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3pPr>
      <a:lvl4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4pPr>
      <a:lvl5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6pPr>
      <a:lvl7pPr marL="9144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7pPr>
      <a:lvl8pPr marL="13716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8pPr>
      <a:lvl9pPr marL="18288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9pPr>
    </p:titleStyle>
    <p:bodyStyle>
      <a:lvl1pPr marL="342900" indent="-342900" algn="l" defTabSz="457200" rtl="0" eaLnBrk="1" fontAlgn="base" hangingPunct="1">
        <a:spcBef>
          <a:spcPct val="20000"/>
        </a:spcBef>
        <a:spcAft>
          <a:spcPct val="0"/>
        </a:spcAft>
        <a:buFont typeface="Arial" charset="0"/>
        <a:buChar char="•"/>
        <a:defRPr sz="3200" kern="1200">
          <a:solidFill>
            <a:schemeClr val="tx1"/>
          </a:solidFill>
          <a:latin typeface="Comenia Sans" pitchFamily="50" charset="-18"/>
          <a:ea typeface="ＭＳ Ｐゴシック" charset="-128"/>
          <a:cs typeface="Comenia Sans" pitchFamily="50" charset="-18"/>
        </a:defRPr>
      </a:lvl1pPr>
      <a:lvl2pPr marL="742950" indent="-285750" algn="l" defTabSz="457200" rtl="0" eaLnBrk="1" fontAlgn="base" hangingPunct="1">
        <a:spcBef>
          <a:spcPct val="20000"/>
        </a:spcBef>
        <a:spcAft>
          <a:spcPct val="0"/>
        </a:spcAft>
        <a:buFont typeface="Arial" charset="0"/>
        <a:buChar char="–"/>
        <a:defRPr sz="2800" kern="1200">
          <a:solidFill>
            <a:schemeClr val="tx1"/>
          </a:solidFill>
          <a:latin typeface="Comenia Sans" pitchFamily="50" charset="-18"/>
          <a:ea typeface="ＭＳ Ｐゴシック" charset="-128"/>
          <a:cs typeface="+mn-cs"/>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Comenia Sans" pitchFamily="50" charset="-18"/>
          <a:ea typeface="ＭＳ Ｐゴシック" charset="-128"/>
          <a:cs typeface="+mn-cs"/>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Comenia Sans" pitchFamily="50" charset="-18"/>
          <a:ea typeface="ＭＳ Ｐゴシック" charset="-128"/>
          <a:cs typeface="+mn-cs"/>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Comenia Sans" pitchFamily="50" charset="-18"/>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image" Target="../media/image11.jpe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microsoft.com/office/2007/relationships/hdphoto" Target="../media/hdphoto1.wdp"/></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dpis 3"/>
          <p:cNvSpPr>
            <a:spLocks noGrp="1"/>
          </p:cNvSpPr>
          <p:nvPr>
            <p:ph type="ctrTitle"/>
          </p:nvPr>
        </p:nvSpPr>
        <p:spPr>
          <a:xfrm>
            <a:off x="237744" y="2986088"/>
            <a:ext cx="6391655" cy="1117600"/>
          </a:xfrm>
        </p:spPr>
        <p:txBody>
          <a:bodyPr rtlCol="0">
            <a:noAutofit/>
          </a:bodyPr>
          <a:lstStyle/>
          <a:p>
            <a:pPr algn="l" fontAlgn="auto">
              <a:spcAft>
                <a:spcPts val="0"/>
              </a:spcAft>
              <a:defRPr/>
            </a:pPr>
            <a:r>
              <a:rPr lang="cs-CZ" dirty="0">
                <a:latin typeface="Calibri" panose="020F0502020204030204" pitchFamily="34" charset="0"/>
              </a:rPr>
              <a:t>Pevný disk </a:t>
            </a:r>
            <a:br>
              <a:rPr lang="cs-CZ" dirty="0">
                <a:latin typeface="Calibri" panose="020F0502020204030204" pitchFamily="34" charset="0"/>
              </a:rPr>
            </a:br>
            <a:r>
              <a:rPr lang="cs-CZ" dirty="0">
                <a:latin typeface="Calibri" panose="020F0502020204030204" pitchFamily="34" charset="0"/>
              </a:rPr>
              <a:t>Fyzická struktura</a:t>
            </a:r>
            <a:endParaRPr lang="cs-CZ" dirty="0">
              <a:solidFill>
                <a:schemeClr val="tx1">
                  <a:lumMod val="95000"/>
                  <a:lumOff val="5000"/>
                </a:schemeClr>
              </a:solidFill>
              <a:latin typeface="Calibri" panose="020F0502020204030204" pitchFamily="34" charset="0"/>
            </a:endParaRPr>
          </a:p>
        </p:txBody>
      </p:sp>
      <p:sp>
        <p:nvSpPr>
          <p:cNvPr id="10" name="Podnadpis 9"/>
          <p:cNvSpPr>
            <a:spLocks noGrp="1"/>
          </p:cNvSpPr>
          <p:nvPr>
            <p:ph type="subTitle" idx="1"/>
          </p:nvPr>
        </p:nvSpPr>
        <p:spPr/>
        <p:txBody>
          <a:bodyPr/>
          <a:lstStyle/>
          <a:p>
            <a:r>
              <a:rPr lang="cs-CZ" dirty="0">
                <a:solidFill>
                  <a:schemeClr val="tx1">
                    <a:lumMod val="65000"/>
                    <a:lumOff val="35000"/>
                  </a:schemeClr>
                </a:solidFill>
              </a:rPr>
              <a:t>Josef Horálek</a:t>
            </a:r>
          </a:p>
          <a:p>
            <a:r>
              <a:rPr lang="cs-CZ" dirty="0">
                <a:solidFill>
                  <a:schemeClr val="tx1">
                    <a:lumMod val="65000"/>
                    <a:lumOff val="35000"/>
                  </a:schemeClr>
                </a:solidFill>
              </a:rPr>
              <a:t>upravil Peter Mikulecký</a:t>
            </a:r>
          </a:p>
        </p:txBody>
      </p:sp>
      <p:pic>
        <p:nvPicPr>
          <p:cNvPr id="5" name="Picture 2" descr="C:\Users\horalek\Desktop\OPVK_hor_zakladni_logolink_RGB_cz.jpg"/>
          <p:cNvPicPr>
            <a:picLocks noChangeAspect="1" noChangeArrowheads="1"/>
          </p:cNvPicPr>
          <p:nvPr/>
        </p:nvPicPr>
        <p:blipFill>
          <a:blip r:embed="rId2"/>
          <a:srcRect/>
          <a:stretch>
            <a:fillRect/>
          </a:stretch>
        </p:blipFill>
        <p:spPr bwMode="auto">
          <a:xfrm>
            <a:off x="152048" y="1141483"/>
            <a:ext cx="5761037" cy="1258887"/>
          </a:xfrm>
          <a:prstGeom prst="rect">
            <a:avLst/>
          </a:prstGeom>
          <a:noFill/>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normAutofit/>
          </a:bodyPr>
          <a:lstStyle/>
          <a:p>
            <a:r>
              <a:rPr lang="cs-CZ" sz="2800" dirty="0">
                <a:latin typeface="Calibri" panose="020F0502020204030204" pitchFamily="34" charset="0"/>
              </a:rPr>
              <a:t>Doba vystavení (</a:t>
            </a:r>
            <a:r>
              <a:rPr lang="cs-CZ" sz="2800" dirty="0" err="1">
                <a:latin typeface="Calibri" panose="020F0502020204030204" pitchFamily="34" charset="0"/>
              </a:rPr>
              <a:t>seek</a:t>
            </a:r>
            <a:r>
              <a:rPr lang="cs-CZ" sz="2800" dirty="0">
                <a:latin typeface="Calibri" panose="020F0502020204030204" pitchFamily="34" charset="0"/>
              </a:rPr>
              <a:t> </a:t>
            </a:r>
            <a:r>
              <a:rPr lang="cs-CZ" sz="2800" dirty="0" err="1">
                <a:latin typeface="Calibri" panose="020F0502020204030204" pitchFamily="34" charset="0"/>
              </a:rPr>
              <a:t>time</a:t>
            </a:r>
            <a:r>
              <a:rPr lang="cs-CZ" sz="2800" dirty="0">
                <a:latin typeface="Calibri" panose="020F0502020204030204" pitchFamily="34" charset="0"/>
              </a:rPr>
              <a:t>)</a:t>
            </a:r>
          </a:p>
        </p:txBody>
      </p:sp>
      <p:sp>
        <p:nvSpPr>
          <p:cNvPr id="22531"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352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Je čas nutný k pohybu hlav nad určitou stopu</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hlavy většinou „přelétávají“ pouze několik stop, a tak je doba vystavení definována jako jedna třetina času potřebného pro pohyb přes celý disk</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u moderních disků se pohybuje mezi 2 a 4 </a:t>
            </a:r>
            <a:r>
              <a:rPr lang="cs-CZ" sz="2400" dirty="0" err="1">
                <a:latin typeface="Calibri" panose="020F0502020204030204" pitchFamily="34" charset="0"/>
              </a:rPr>
              <a:t>ms</a:t>
            </a:r>
            <a:endParaRPr lang="cs-CZ" sz="2400" dirty="0">
              <a:latin typeface="Calibri" panose="020F0502020204030204" pitchFamily="34" charset="0"/>
            </a:endParaRP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výrobci pevných disků se přirozeně snaží dobu vystavení minimalizovat - proto zápis a následné čtení probíhají po cylindrech, nikoli po stopách</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4137286" y="478941"/>
            <a:ext cx="5006714" cy="550415"/>
          </a:xfrm>
        </p:spPr>
        <p:txBody>
          <a:bodyPr>
            <a:noAutofit/>
          </a:bodyPr>
          <a:lstStyle/>
          <a:p>
            <a:r>
              <a:rPr lang="cs-CZ" sz="2400" dirty="0">
                <a:latin typeface="Calibri" panose="020F0502020204030204" pitchFamily="34" charset="0"/>
              </a:rPr>
              <a:t>Doba čekání (</a:t>
            </a:r>
            <a:r>
              <a:rPr lang="cs-CZ" sz="2400" dirty="0" err="1">
                <a:latin typeface="Calibri" panose="020F0502020204030204" pitchFamily="34" charset="0"/>
              </a:rPr>
              <a:t>rotary</a:t>
            </a:r>
            <a:r>
              <a:rPr lang="cs-CZ" sz="2400" dirty="0">
                <a:latin typeface="Calibri" panose="020F0502020204030204" pitchFamily="34" charset="0"/>
              </a:rPr>
              <a:t> </a:t>
            </a:r>
            <a:r>
              <a:rPr lang="cs-CZ" sz="2400" dirty="0" err="1">
                <a:latin typeface="Calibri" panose="020F0502020204030204" pitchFamily="34" charset="0"/>
              </a:rPr>
              <a:t>latency</a:t>
            </a:r>
            <a:r>
              <a:rPr lang="cs-CZ" sz="2400" dirty="0">
                <a:latin typeface="Calibri" panose="020F0502020204030204" pitchFamily="34" charset="0"/>
              </a:rPr>
              <a:t> period)</a:t>
            </a:r>
          </a:p>
        </p:txBody>
      </p:sp>
      <p:sp>
        <p:nvSpPr>
          <p:cNvPr id="24579" name="Rectangle 3"/>
          <p:cNvSpPr>
            <a:spLocks noGrp="1" noChangeArrowheads="1"/>
          </p:cNvSpPr>
          <p:nvPr>
            <p:ph type="body" idx="4294967295"/>
          </p:nvPr>
        </p:nvSpPr>
        <p:spPr>
          <a:xfrm>
            <a:off x="250825" y="1600200"/>
            <a:ext cx="8642350" cy="4924425"/>
          </a:xfrm>
          <a:prstGeom prst="rect">
            <a:avLst/>
          </a:prstGeom>
        </p:spPr>
        <p:txBody>
          <a:bodyPr/>
          <a:lstStyle/>
          <a:p>
            <a:pPr marL="269875" indent="-26352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Pokud hlava „doletí“ nad správnou stopu (je vystavena), nemůže ještě začít se čtením</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musí totiž počkat, až se pod ni dotočí ten sektor, v němž se má začít se čtením dat </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doba čekání záleží na náhodě, ale jako technická hodnota se uvažuje jedna polovina otáčky disku</a:t>
            </a: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dobu čekání chtějí výrobci také snižovat - cesta k tomu je zvýšit otáčky disku</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normAutofit/>
          </a:bodyPr>
          <a:lstStyle/>
          <a:p>
            <a:r>
              <a:rPr lang="cs-CZ" sz="2800" dirty="0">
                <a:latin typeface="Calibri" panose="020F0502020204030204" pitchFamily="34" charset="0"/>
              </a:rPr>
              <a:t>Prokládání (</a:t>
            </a:r>
            <a:r>
              <a:rPr lang="cs-CZ" sz="2800" dirty="0" err="1">
                <a:latin typeface="Calibri" panose="020F0502020204030204" pitchFamily="34" charset="0"/>
              </a:rPr>
              <a:t>interleave</a:t>
            </a:r>
            <a:r>
              <a:rPr lang="cs-CZ" sz="2800" dirty="0">
                <a:latin typeface="Calibri" panose="020F0502020204030204" pitchFamily="34" charset="0"/>
              </a:rPr>
              <a:t>)</a:t>
            </a:r>
          </a:p>
        </p:txBody>
      </p:sp>
      <p:sp>
        <p:nvSpPr>
          <p:cNvPr id="26627" name="Rectangle 3"/>
          <p:cNvSpPr>
            <a:spLocks noGrp="1" noChangeArrowheads="1"/>
          </p:cNvSpPr>
          <p:nvPr>
            <p:ph type="body" idx="4294967295"/>
          </p:nvPr>
        </p:nvSpPr>
        <p:spPr>
          <a:xfrm>
            <a:off x="250825" y="1600200"/>
            <a:ext cx="8642350" cy="4924425"/>
          </a:xfrm>
          <a:prstGeom prst="rect">
            <a:avLst/>
          </a:prstGeom>
        </p:spPr>
        <p:txBody>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Metoda pro zkráceni doby čekání</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při čtení se přečtou data z jednoho sektoru, musí se odeslat přes řadič a BIOS operačnímu systému, který je dále předá aplikačnímu programu</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ten informace zpracuje a požádá operační systém o nové údaje</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OS se obrátí na BIOS a řadič, který zorganizuje načtení dalšího sektoru</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mezitím se však disk pod hlavou pootočí - nestihne začátek následujícího sektoru</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musí počkat (téměř celou otáčku), až se pod ni sektor opět dostane</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proto bylo zavedeno prokládání, které ukládá data přes sektory. </a:t>
            </a:r>
          </a:p>
        </p:txBody>
      </p:sp>
      <p:graphicFrame>
        <p:nvGraphicFramePr>
          <p:cNvPr id="2" name="Tabulka 1"/>
          <p:cNvGraphicFramePr>
            <a:graphicFrameLocks noGrp="1"/>
          </p:cNvGraphicFramePr>
          <p:nvPr>
            <p:extLst>
              <p:ext uri="{D42A27DB-BD31-4B8C-83A1-F6EECF244321}">
                <p14:modId xmlns:p14="http://schemas.microsoft.com/office/powerpoint/2010/main" val="525073230"/>
              </p:ext>
            </p:extLst>
          </p:nvPr>
        </p:nvGraphicFramePr>
        <p:xfrm>
          <a:off x="328250" y="5072420"/>
          <a:ext cx="8496000" cy="1402080"/>
        </p:xfrm>
        <a:graphic>
          <a:graphicData uri="http://schemas.openxmlformats.org/drawingml/2006/table">
            <a:tbl>
              <a:tblPr firstCol="1" bandRow="1">
                <a:tableStyleId>{5C22544A-7EE6-4342-B048-85BDC9FD1C3A}</a:tableStyleId>
              </a:tblPr>
              <a:tblGrid>
                <a:gridCol w="1152000">
                  <a:extLst>
                    <a:ext uri="{9D8B030D-6E8A-4147-A177-3AD203B41FA5}">
                      <a16:colId xmlns:a16="http://schemas.microsoft.com/office/drawing/2014/main" val="20000"/>
                    </a:ext>
                  </a:extLst>
                </a:gridCol>
                <a:gridCol w="432000">
                  <a:extLst>
                    <a:ext uri="{9D8B030D-6E8A-4147-A177-3AD203B41FA5}">
                      <a16:colId xmlns:a16="http://schemas.microsoft.com/office/drawing/2014/main" val="20001"/>
                    </a:ext>
                  </a:extLst>
                </a:gridCol>
                <a:gridCol w="432000">
                  <a:extLst>
                    <a:ext uri="{9D8B030D-6E8A-4147-A177-3AD203B41FA5}">
                      <a16:colId xmlns:a16="http://schemas.microsoft.com/office/drawing/2014/main" val="20002"/>
                    </a:ext>
                  </a:extLst>
                </a:gridCol>
                <a:gridCol w="432000">
                  <a:extLst>
                    <a:ext uri="{9D8B030D-6E8A-4147-A177-3AD203B41FA5}">
                      <a16:colId xmlns:a16="http://schemas.microsoft.com/office/drawing/2014/main" val="20003"/>
                    </a:ext>
                  </a:extLst>
                </a:gridCol>
                <a:gridCol w="432000">
                  <a:extLst>
                    <a:ext uri="{9D8B030D-6E8A-4147-A177-3AD203B41FA5}">
                      <a16:colId xmlns:a16="http://schemas.microsoft.com/office/drawing/2014/main" val="20004"/>
                    </a:ext>
                  </a:extLst>
                </a:gridCol>
                <a:gridCol w="432000">
                  <a:extLst>
                    <a:ext uri="{9D8B030D-6E8A-4147-A177-3AD203B41FA5}">
                      <a16:colId xmlns:a16="http://schemas.microsoft.com/office/drawing/2014/main" val="20005"/>
                    </a:ext>
                  </a:extLst>
                </a:gridCol>
                <a:gridCol w="432000">
                  <a:extLst>
                    <a:ext uri="{9D8B030D-6E8A-4147-A177-3AD203B41FA5}">
                      <a16:colId xmlns:a16="http://schemas.microsoft.com/office/drawing/2014/main" val="20006"/>
                    </a:ext>
                  </a:extLst>
                </a:gridCol>
                <a:gridCol w="432000">
                  <a:extLst>
                    <a:ext uri="{9D8B030D-6E8A-4147-A177-3AD203B41FA5}">
                      <a16:colId xmlns:a16="http://schemas.microsoft.com/office/drawing/2014/main" val="20007"/>
                    </a:ext>
                  </a:extLst>
                </a:gridCol>
                <a:gridCol w="432000">
                  <a:extLst>
                    <a:ext uri="{9D8B030D-6E8A-4147-A177-3AD203B41FA5}">
                      <a16:colId xmlns:a16="http://schemas.microsoft.com/office/drawing/2014/main" val="20008"/>
                    </a:ext>
                  </a:extLst>
                </a:gridCol>
                <a:gridCol w="432000">
                  <a:extLst>
                    <a:ext uri="{9D8B030D-6E8A-4147-A177-3AD203B41FA5}">
                      <a16:colId xmlns:a16="http://schemas.microsoft.com/office/drawing/2014/main" val="20009"/>
                    </a:ext>
                  </a:extLst>
                </a:gridCol>
                <a:gridCol w="432000">
                  <a:extLst>
                    <a:ext uri="{9D8B030D-6E8A-4147-A177-3AD203B41FA5}">
                      <a16:colId xmlns:a16="http://schemas.microsoft.com/office/drawing/2014/main" val="20010"/>
                    </a:ext>
                  </a:extLst>
                </a:gridCol>
                <a:gridCol w="432000">
                  <a:extLst>
                    <a:ext uri="{9D8B030D-6E8A-4147-A177-3AD203B41FA5}">
                      <a16:colId xmlns:a16="http://schemas.microsoft.com/office/drawing/2014/main" val="20011"/>
                    </a:ext>
                  </a:extLst>
                </a:gridCol>
                <a:gridCol w="432000">
                  <a:extLst>
                    <a:ext uri="{9D8B030D-6E8A-4147-A177-3AD203B41FA5}">
                      <a16:colId xmlns:a16="http://schemas.microsoft.com/office/drawing/2014/main" val="20012"/>
                    </a:ext>
                  </a:extLst>
                </a:gridCol>
                <a:gridCol w="432000">
                  <a:extLst>
                    <a:ext uri="{9D8B030D-6E8A-4147-A177-3AD203B41FA5}">
                      <a16:colId xmlns:a16="http://schemas.microsoft.com/office/drawing/2014/main" val="20013"/>
                    </a:ext>
                  </a:extLst>
                </a:gridCol>
                <a:gridCol w="432000">
                  <a:extLst>
                    <a:ext uri="{9D8B030D-6E8A-4147-A177-3AD203B41FA5}">
                      <a16:colId xmlns:a16="http://schemas.microsoft.com/office/drawing/2014/main" val="20014"/>
                    </a:ext>
                  </a:extLst>
                </a:gridCol>
                <a:gridCol w="432000">
                  <a:extLst>
                    <a:ext uri="{9D8B030D-6E8A-4147-A177-3AD203B41FA5}">
                      <a16:colId xmlns:a16="http://schemas.microsoft.com/office/drawing/2014/main" val="20015"/>
                    </a:ext>
                  </a:extLst>
                </a:gridCol>
                <a:gridCol w="432000">
                  <a:extLst>
                    <a:ext uri="{9D8B030D-6E8A-4147-A177-3AD203B41FA5}">
                      <a16:colId xmlns:a16="http://schemas.microsoft.com/office/drawing/2014/main" val="20016"/>
                    </a:ext>
                  </a:extLst>
                </a:gridCol>
                <a:gridCol w="432000">
                  <a:extLst>
                    <a:ext uri="{9D8B030D-6E8A-4147-A177-3AD203B41FA5}">
                      <a16:colId xmlns:a16="http://schemas.microsoft.com/office/drawing/2014/main" val="20017"/>
                    </a:ext>
                  </a:extLst>
                </a:gridCol>
              </a:tblGrid>
              <a:tr h="612000">
                <a:tc>
                  <a:txBody>
                    <a:bodyPr/>
                    <a:lstStyle/>
                    <a:p>
                      <a:pPr algn="ctr"/>
                      <a:r>
                        <a:rPr lang="cs-CZ" sz="2000" b="1" dirty="0"/>
                        <a:t>Fyzický sektor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612000">
                <a:tc>
                  <a:txBody>
                    <a:bodyPr/>
                    <a:lstStyle/>
                    <a:p>
                      <a:pPr algn="ctr"/>
                      <a:r>
                        <a:rPr lang="cs-CZ" sz="2000" dirty="0"/>
                        <a:t>Logický sektor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cs-CZ" sz="1800" dirty="0"/>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normAutofit/>
          </a:bodyPr>
          <a:lstStyle/>
          <a:p>
            <a:r>
              <a:rPr lang="cs-CZ" sz="2800" dirty="0">
                <a:latin typeface="Calibri" panose="020F0502020204030204" pitchFamily="34" charset="0"/>
              </a:rPr>
              <a:t>Paměť </a:t>
            </a:r>
            <a:r>
              <a:rPr lang="cs-CZ" sz="2800" dirty="0" err="1">
                <a:latin typeface="Calibri" panose="020F0502020204030204" pitchFamily="34" charset="0"/>
              </a:rPr>
              <a:t>cache</a:t>
            </a:r>
            <a:endParaRPr lang="cs-CZ" sz="2800" dirty="0">
              <a:latin typeface="Calibri" panose="020F0502020204030204" pitchFamily="34" charset="0"/>
            </a:endParaRPr>
          </a:p>
        </p:txBody>
      </p:sp>
      <p:sp>
        <p:nvSpPr>
          <p:cNvPr id="28675"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Stejně jako mikroprocesory i pevné disky používají vyrovnávací paměť</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do ní se načítají data z disku a odtud se pak přenášejí na sběrnici</a:t>
            </a:r>
          </a:p>
          <a:p>
            <a:pPr marL="539750" lvl="1" indent="-269875">
              <a:lnSpc>
                <a:spcPct val="90000"/>
              </a:lnSpc>
              <a:buClr>
                <a:schemeClr val="tx2">
                  <a:lumMod val="60000"/>
                  <a:lumOff val="40000"/>
                </a:schemeClr>
              </a:buClr>
              <a:buFont typeface="Comenia Sans" pitchFamily="50" charset="-18"/>
              <a:buChar char="="/>
            </a:pPr>
            <a:r>
              <a:rPr lang="cs-CZ" sz="2400" dirty="0" err="1">
                <a:latin typeface="Calibri" panose="020F0502020204030204" pitchFamily="34" charset="0"/>
              </a:rPr>
              <a:t>cache</a:t>
            </a:r>
            <a:r>
              <a:rPr lang="cs-CZ" sz="2400" dirty="0">
                <a:latin typeface="Calibri" panose="020F0502020204030204" pitchFamily="34" charset="0"/>
              </a:rPr>
              <a:t> podstatně zrychluje práci </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dnes o velikosti 2 MB až 64 MB</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normAutofit/>
          </a:bodyPr>
          <a:lstStyle/>
          <a:p>
            <a:r>
              <a:rPr lang="cs-CZ" sz="2800" dirty="0">
                <a:latin typeface="Calibri" panose="020F0502020204030204" pitchFamily="34" charset="0"/>
              </a:rPr>
              <a:t>Kapacita disku</a:t>
            </a:r>
          </a:p>
        </p:txBody>
      </p:sp>
      <p:sp>
        <p:nvSpPr>
          <p:cNvPr id="30723" name="Rectangle 3"/>
          <p:cNvSpPr>
            <a:spLocks noGrp="1" noChangeArrowheads="1"/>
          </p:cNvSpPr>
          <p:nvPr>
            <p:ph type="body" idx="4294967295"/>
          </p:nvPr>
        </p:nvSpPr>
        <p:spPr>
          <a:xfrm>
            <a:off x="250825" y="1600200"/>
            <a:ext cx="8642350" cy="4924425"/>
          </a:xfrm>
          <a:prstGeom prst="rect">
            <a:avLst/>
          </a:prstGeom>
        </p:spPr>
        <p:txBody>
          <a:bodyPr/>
          <a:lstStyle/>
          <a:p>
            <a:pPr marL="269875" indent="-26352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Je nejdůležitějším kritériem disku</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první počítače IBM-XT vůbec pevné disky neměly</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postupně se začaly objevovat disky s kapacitou 10 MB</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horní hranice kapacity dnešních disků je asi 20000 GB, tj. 20 TB (např. Seagate Iron Wolf Pro), ale zítra to už nemusí být pravda</a:t>
            </a: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pokud budete chtít připojit velký disk do staršího PC, ujistěte se, že s ním bude umět pracovat BIOS vaší desky (horní kapacitu disku najdete v manuálu). Kapacity disků rostou velmi rychle a starší základní desky nemusí zvládat práci s velkými disky!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normAutofit/>
          </a:bodyPr>
          <a:lstStyle/>
          <a:p>
            <a:r>
              <a:rPr lang="cs-CZ" sz="2800" dirty="0">
                <a:latin typeface="Calibri" panose="020F0502020204030204" pitchFamily="34" charset="0"/>
              </a:rPr>
              <a:t>Hustota záznamu</a:t>
            </a:r>
          </a:p>
        </p:txBody>
      </p:sp>
      <p:sp>
        <p:nvSpPr>
          <p:cNvPr id="32771" name="Rectangle 3"/>
          <p:cNvSpPr>
            <a:spLocks noGrp="1" noChangeArrowheads="1"/>
          </p:cNvSpPr>
          <p:nvPr>
            <p:ph type="body" idx="4294967295"/>
          </p:nvPr>
        </p:nvSpPr>
        <p:spPr>
          <a:xfrm>
            <a:off x="250825" y="1600200"/>
            <a:ext cx="8642350" cy="4924425"/>
          </a:xfrm>
          <a:prstGeom prst="rect">
            <a:avLst/>
          </a:prstGeom>
        </p:spPr>
        <p:txBody>
          <a:bodyPr/>
          <a:lstStyle/>
          <a:p>
            <a:pPr marL="269875" indent="-26352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Každý bit je představován miniaturním </a:t>
            </a:r>
            <a:r>
              <a:rPr lang="cs-CZ" sz="2800" b="1" dirty="0">
                <a:latin typeface="Calibri" panose="020F0502020204030204" pitchFamily="34" charset="0"/>
                <a:cs typeface="+mn-cs"/>
              </a:rPr>
              <a:t>dipólem</a:t>
            </a:r>
            <a:r>
              <a:rPr lang="cs-CZ" sz="2800" dirty="0">
                <a:latin typeface="Calibri" panose="020F0502020204030204" pitchFamily="34" charset="0"/>
                <a:cs typeface="+mn-cs"/>
              </a:rPr>
              <a:t> zapsaným do magnetického povrchu disku</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úkolem je miniaturizovat dipóly</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vytvářet stále jemnější magnetické struktury s možností vyšší hustoty zápisu dat</a:t>
            </a: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dříve používaná technologie, kdy se na povrch kotoučů nanášela vrstva oxidů, byla nahrazena vrstvou tenkého filmu</a:t>
            </a: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dokonalejší povrch filmu umožňuje menší „výšku letu“ hlavy nad diskem, což znamená potřebu menšího magnetického pole, ta dovoluje použití menších dipólů a větší hustotu stop</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normAutofit/>
          </a:bodyPr>
          <a:lstStyle/>
          <a:p>
            <a:r>
              <a:rPr lang="cs-CZ" sz="2800" dirty="0">
                <a:latin typeface="Calibri" panose="020F0502020204030204" pitchFamily="34" charset="0"/>
              </a:rPr>
              <a:t>Modulace  dat</a:t>
            </a:r>
          </a:p>
        </p:txBody>
      </p:sp>
      <p:sp>
        <p:nvSpPr>
          <p:cNvPr id="34819" name="Rectangle 3"/>
          <p:cNvSpPr>
            <a:spLocks noGrp="1" noChangeArrowheads="1"/>
          </p:cNvSpPr>
          <p:nvPr>
            <p:ph type="body" idx="4294967295"/>
          </p:nvPr>
        </p:nvSpPr>
        <p:spPr>
          <a:xfrm>
            <a:off x="250825" y="1600200"/>
            <a:ext cx="8642350" cy="4924425"/>
          </a:xfrm>
          <a:prstGeom prst="rect">
            <a:avLst/>
          </a:prstGeom>
        </p:spPr>
        <p:txBody>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Data se na magnetická média ukládají pomocí změn magnetického toku.</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Změna může nastat z kladného toku na záporný, nebo naopak, ze záporného na kladný.</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Každá takováto změna se při čtení projeví jako </a:t>
            </a:r>
            <a:r>
              <a:rPr lang="cs-CZ" sz="2800" b="1" dirty="0">
                <a:latin typeface="Calibri" panose="020F0502020204030204" pitchFamily="34" charset="0"/>
                <a:cs typeface="+mn-cs"/>
              </a:rPr>
              <a:t>impulz</a:t>
            </a:r>
            <a:r>
              <a:rPr lang="cs-CZ" sz="2800" dirty="0">
                <a:latin typeface="Calibri" panose="020F0502020204030204" pitchFamily="34" charset="0"/>
                <a:cs typeface="+mn-cs"/>
              </a:rPr>
              <a:t>.   K reprezentaci dat na magnetickém médiu se tedy používá přítomnost nebo nepřítomnost impulzu (mezera).</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Příklad (P značí impulz, N mezeru):</a:t>
            </a:r>
          </a:p>
          <a:p>
            <a:pPr marL="0" indent="0">
              <a:lnSpc>
                <a:spcPct val="90000"/>
              </a:lnSpc>
              <a:buClr>
                <a:schemeClr val="tx2">
                  <a:lumMod val="60000"/>
                  <a:lumOff val="40000"/>
                </a:schemeClr>
              </a:buClr>
              <a:buNone/>
            </a:pPr>
            <a:r>
              <a:rPr lang="cs-CZ" sz="2800" dirty="0">
                <a:latin typeface="Calibri" panose="020F0502020204030204" pitchFamily="34" charset="0"/>
                <a:cs typeface="+mn-cs"/>
              </a:rPr>
              <a:t>	Posloupnost bitů </a:t>
            </a:r>
            <a:r>
              <a:rPr lang="cs-CZ" sz="2800" dirty="0">
                <a:solidFill>
                  <a:srgbClr val="0070C0"/>
                </a:solidFill>
                <a:latin typeface="Calibri" panose="020F0502020204030204" pitchFamily="34" charset="0"/>
                <a:cs typeface="+mn-cs"/>
              </a:rPr>
              <a:t>10101110</a:t>
            </a:r>
            <a:r>
              <a:rPr lang="cs-CZ" sz="2800" dirty="0">
                <a:latin typeface="Calibri" panose="020F0502020204030204" pitchFamily="34" charset="0"/>
                <a:cs typeface="+mn-cs"/>
              </a:rPr>
              <a:t> se zakóduje jako</a:t>
            </a:r>
          </a:p>
          <a:p>
            <a:pPr marL="0" indent="0">
              <a:lnSpc>
                <a:spcPct val="90000"/>
              </a:lnSpc>
              <a:buClr>
                <a:schemeClr val="tx2">
                  <a:lumMod val="60000"/>
                  <a:lumOff val="40000"/>
                </a:schemeClr>
              </a:buClr>
              <a:buNone/>
            </a:pPr>
            <a:r>
              <a:rPr lang="cs-CZ" sz="2800" dirty="0">
                <a:latin typeface="Calibri" panose="020F0502020204030204" pitchFamily="34" charset="0"/>
                <a:cs typeface="+mn-cs"/>
              </a:rPr>
              <a:t>						   </a:t>
            </a:r>
            <a:r>
              <a:rPr lang="cs-CZ" sz="2800" dirty="0">
                <a:solidFill>
                  <a:srgbClr val="FF0000"/>
                </a:solidFill>
                <a:latin typeface="Calibri" panose="020F0502020204030204" pitchFamily="34" charset="0"/>
                <a:cs typeface="+mn-cs"/>
              </a:rPr>
              <a:t>PNPNPPPN</a:t>
            </a:r>
          </a:p>
          <a:p>
            <a:pPr marL="0" indent="0">
              <a:lnSpc>
                <a:spcPct val="80000"/>
              </a:lnSpc>
              <a:buFontTx/>
              <a:buNone/>
            </a:pPr>
            <a:endParaRPr lang="cs-CZ" sz="2800" b="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normAutofit/>
          </a:bodyPr>
          <a:lstStyle/>
          <a:p>
            <a:r>
              <a:rPr lang="cs-CZ" sz="2800" dirty="0">
                <a:latin typeface="Calibri" panose="020F0502020204030204" pitchFamily="34" charset="0"/>
              </a:rPr>
              <a:t>Modulace  dat</a:t>
            </a:r>
          </a:p>
        </p:txBody>
      </p:sp>
      <p:sp>
        <p:nvSpPr>
          <p:cNvPr id="34819" name="Rectangle 3"/>
          <p:cNvSpPr>
            <a:spLocks noGrp="1" noChangeArrowheads="1"/>
          </p:cNvSpPr>
          <p:nvPr>
            <p:ph type="body" idx="4294967295"/>
          </p:nvPr>
        </p:nvSpPr>
        <p:spPr>
          <a:xfrm>
            <a:off x="250825" y="1600200"/>
            <a:ext cx="8642350" cy="4924425"/>
          </a:xfrm>
          <a:prstGeom prst="rect">
            <a:avLst/>
          </a:prstGeom>
        </p:spPr>
        <p:txBody>
          <a:bodyPr>
            <a:normAutofit lnSpcReduction="10000"/>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Teoreticky by bylo možné data zaznamenávat tak, že bit 1 by byl reprezentován impulzem, a 0 mezerou.</a:t>
            </a:r>
          </a:p>
          <a:p>
            <a:pPr marL="269875" indent="-269875">
              <a:lnSpc>
                <a:spcPct val="90000"/>
              </a:lnSpc>
              <a:buClr>
                <a:schemeClr val="tx2">
                  <a:lumMod val="60000"/>
                  <a:lumOff val="40000"/>
                </a:schemeClr>
              </a:buClr>
              <a:buFont typeface="Comenia Sans" pitchFamily="50" charset="-18"/>
              <a:buChar char="="/>
            </a:pPr>
            <a:r>
              <a:rPr lang="cs-CZ" sz="2800" dirty="0">
                <a:solidFill>
                  <a:srgbClr val="FF0000"/>
                </a:solidFill>
                <a:latin typeface="Calibri" panose="020F0502020204030204" pitchFamily="34" charset="0"/>
                <a:cs typeface="+mn-cs"/>
              </a:rPr>
              <a:t>To by však nepracovalo!</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V případě, že by následovala delší posloupnost nul, která by byla zaznamenána jako dlouhá posloupnost mezer bez jakýchkoliv impulzů, došlo by ke ztrátě synchronizace řadiče pevného disku a nedalo by se přesně určit, kolik mezer (tedy nul) bylo přečteno. </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Impulzy pomáhají synchronizovat čtená data a řadič disku.</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Nesmí tedy nikdy dojít k dlouhé posloupnosti mezer. Je nutné zvolit vhodný kompromis mezi ztrátou synchronizace a zbytečně velkým počtem impulzů. </a:t>
            </a:r>
          </a:p>
          <a:p>
            <a:pPr marL="0" indent="0">
              <a:lnSpc>
                <a:spcPct val="80000"/>
              </a:lnSpc>
              <a:buFontTx/>
              <a:buNone/>
            </a:pPr>
            <a:endParaRPr lang="cs-CZ" sz="2800" b="1" dirty="0"/>
          </a:p>
        </p:txBody>
      </p:sp>
    </p:spTree>
    <p:extLst>
      <p:ext uri="{BB962C8B-B14F-4D97-AF65-F5344CB8AC3E}">
        <p14:creationId xmlns:p14="http://schemas.microsoft.com/office/powerpoint/2010/main" val="11233379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normAutofit/>
          </a:bodyPr>
          <a:lstStyle/>
          <a:p>
            <a:r>
              <a:rPr lang="cs-CZ" sz="2800" dirty="0">
                <a:latin typeface="Calibri" panose="020F0502020204030204" pitchFamily="34" charset="0"/>
              </a:rPr>
              <a:t>Modulace  dat</a:t>
            </a:r>
          </a:p>
        </p:txBody>
      </p:sp>
      <p:sp>
        <p:nvSpPr>
          <p:cNvPr id="34819" name="Rectangle 3"/>
          <p:cNvSpPr>
            <a:spLocks noGrp="1" noChangeArrowheads="1"/>
          </p:cNvSpPr>
          <p:nvPr>
            <p:ph type="body" idx="4294967295"/>
          </p:nvPr>
        </p:nvSpPr>
        <p:spPr>
          <a:xfrm>
            <a:off x="250825" y="1600200"/>
            <a:ext cx="8642350" cy="4924425"/>
          </a:xfrm>
          <a:prstGeom prst="rect">
            <a:avLst/>
          </a:prstGeom>
        </p:spPr>
        <p:txBody>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Při čtení dipóly rotují pod magnetickou hlavou a vyvolávají v ní elektrické napětí</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pokud po sobě následuje několik stejných bitů, například 10000111, stojí řadič (který napětí z hlavy „odebírá“) před problémem, jak od sebe stejné bity oddělit (musí vědět, kolik 0 jde za sebou)</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Vyvinuty algoritmy úspornějšího zápisu na disk:</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MFM (</a:t>
            </a:r>
            <a:r>
              <a:rPr lang="cs-CZ" sz="2400" dirty="0" err="1">
                <a:latin typeface="Calibri" panose="020F0502020204030204" pitchFamily="34" charset="0"/>
              </a:rPr>
              <a:t>Modified</a:t>
            </a:r>
            <a:r>
              <a:rPr lang="cs-CZ" sz="2400" dirty="0">
                <a:latin typeface="Calibri" panose="020F0502020204030204" pitchFamily="34" charset="0"/>
              </a:rPr>
              <a:t> </a:t>
            </a:r>
            <a:r>
              <a:rPr lang="cs-CZ" sz="2400" dirty="0" err="1">
                <a:latin typeface="Calibri" panose="020F0502020204030204" pitchFamily="34" charset="0"/>
              </a:rPr>
              <a:t>Frequency</a:t>
            </a:r>
            <a:r>
              <a:rPr lang="cs-CZ" sz="2400" dirty="0">
                <a:latin typeface="Calibri" panose="020F0502020204030204" pitchFamily="34" charset="0"/>
              </a:rPr>
              <a:t> </a:t>
            </a:r>
            <a:r>
              <a:rPr lang="cs-CZ" sz="2400" dirty="0" err="1">
                <a:latin typeface="Calibri" panose="020F0502020204030204" pitchFamily="34" charset="0"/>
              </a:rPr>
              <a:t>Modulation</a:t>
            </a:r>
            <a:r>
              <a:rPr lang="cs-CZ" sz="2400" dirty="0">
                <a:latin typeface="Calibri" panose="020F0502020204030204" pitchFamily="34" charset="0"/>
              </a:rPr>
              <a:t>)</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RLL (Run </a:t>
            </a:r>
            <a:r>
              <a:rPr lang="cs-CZ" sz="2400" dirty="0" err="1">
                <a:latin typeface="Calibri" panose="020F0502020204030204" pitchFamily="34" charset="0"/>
              </a:rPr>
              <a:t>Lenght</a:t>
            </a:r>
            <a:r>
              <a:rPr lang="cs-CZ" sz="2400" dirty="0">
                <a:latin typeface="Calibri" panose="020F0502020204030204" pitchFamily="34" charset="0"/>
              </a:rPr>
              <a:t> Limited)</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PRML (</a:t>
            </a:r>
            <a:r>
              <a:rPr lang="cs-CZ" sz="2400" dirty="0" err="1">
                <a:latin typeface="Calibri" panose="020F0502020204030204" pitchFamily="34" charset="0"/>
              </a:rPr>
              <a:t>Partial</a:t>
            </a:r>
            <a:r>
              <a:rPr lang="cs-CZ" sz="2400" dirty="0">
                <a:latin typeface="Calibri" panose="020F0502020204030204" pitchFamily="34" charset="0"/>
              </a:rPr>
              <a:t> Response Maximum </a:t>
            </a:r>
            <a:r>
              <a:rPr lang="cs-CZ" sz="2400" dirty="0" err="1">
                <a:latin typeface="Calibri" panose="020F0502020204030204" pitchFamily="34" charset="0"/>
              </a:rPr>
              <a:t>Likehood</a:t>
            </a:r>
            <a:r>
              <a:rPr lang="cs-CZ" sz="2400" dirty="0">
                <a:latin typeface="Calibri" panose="020F0502020204030204" pitchFamily="34" charset="0"/>
              </a:rPr>
              <a:t>)</a:t>
            </a:r>
          </a:p>
          <a:p>
            <a:pPr marL="0" indent="0">
              <a:lnSpc>
                <a:spcPct val="80000"/>
              </a:lnSpc>
              <a:buFontTx/>
              <a:buNone/>
            </a:pPr>
            <a:endParaRPr lang="cs-CZ" sz="2800" b="1" dirty="0"/>
          </a:p>
        </p:txBody>
      </p:sp>
    </p:spTree>
    <p:extLst>
      <p:ext uri="{BB962C8B-B14F-4D97-AF65-F5344CB8AC3E}">
        <p14:creationId xmlns:p14="http://schemas.microsoft.com/office/powerpoint/2010/main" val="7900416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normAutofit/>
          </a:bodyPr>
          <a:lstStyle/>
          <a:p>
            <a:r>
              <a:rPr lang="cs-CZ" sz="2800" dirty="0">
                <a:latin typeface="Calibri" panose="020F0502020204030204" pitchFamily="34" charset="0"/>
              </a:rPr>
              <a:t>FM modulace</a:t>
            </a:r>
          </a:p>
        </p:txBody>
      </p:sp>
      <p:sp>
        <p:nvSpPr>
          <p:cNvPr id="34819" name="Rectangle 3"/>
          <p:cNvSpPr>
            <a:spLocks noGrp="1" noChangeArrowheads="1"/>
          </p:cNvSpPr>
          <p:nvPr>
            <p:ph type="body" idx="4294967295"/>
          </p:nvPr>
        </p:nvSpPr>
        <p:spPr>
          <a:xfrm>
            <a:off x="250825" y="1600200"/>
            <a:ext cx="8642350" cy="4924425"/>
          </a:xfrm>
          <a:prstGeom prst="rect">
            <a:avLst/>
          </a:prstGeom>
        </p:spPr>
        <p:txBody>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V případě FM (</a:t>
            </a:r>
            <a:r>
              <a:rPr lang="cs-CZ" sz="2800" dirty="0" err="1">
                <a:latin typeface="Calibri" panose="020F0502020204030204" pitchFamily="34" charset="0"/>
                <a:cs typeface="+mn-cs"/>
              </a:rPr>
              <a:t>Frequency</a:t>
            </a:r>
            <a:r>
              <a:rPr lang="cs-CZ" sz="2800" dirty="0">
                <a:latin typeface="Calibri" panose="020F0502020204030204" pitchFamily="34" charset="0"/>
                <a:cs typeface="+mn-cs"/>
              </a:rPr>
              <a:t> </a:t>
            </a:r>
            <a:r>
              <a:rPr lang="cs-CZ" sz="2800" dirty="0" err="1">
                <a:latin typeface="Calibri" panose="020F0502020204030204" pitchFamily="34" charset="0"/>
                <a:cs typeface="+mn-cs"/>
              </a:rPr>
              <a:t>Modulation</a:t>
            </a:r>
            <a:r>
              <a:rPr lang="cs-CZ" sz="2800" dirty="0">
                <a:latin typeface="Calibri" panose="020F0502020204030204" pitchFamily="34" charset="0"/>
                <a:cs typeface="+mn-cs"/>
              </a:rPr>
              <a:t>) se jednotlivé bity kódují následovně:</a:t>
            </a:r>
          </a:p>
          <a:p>
            <a:pPr marL="269875" indent="-269875">
              <a:lnSpc>
                <a:spcPct val="90000"/>
              </a:lnSpc>
              <a:buClr>
                <a:schemeClr val="tx2">
                  <a:lumMod val="60000"/>
                  <a:lumOff val="40000"/>
                </a:schemeClr>
              </a:buClr>
              <a:buFont typeface="Comenia Sans" pitchFamily="50" charset="-18"/>
              <a:buChar char="="/>
            </a:pPr>
            <a:endParaRPr lang="cs-CZ" sz="2800" dirty="0">
              <a:latin typeface="Calibri" panose="020F0502020204030204" pitchFamily="34" charset="0"/>
              <a:cs typeface="+mn-cs"/>
            </a:endParaRPr>
          </a:p>
          <a:p>
            <a:pPr marL="269875" indent="-269875">
              <a:lnSpc>
                <a:spcPct val="90000"/>
              </a:lnSpc>
              <a:buClr>
                <a:schemeClr val="tx2">
                  <a:lumMod val="60000"/>
                  <a:lumOff val="40000"/>
                </a:schemeClr>
              </a:buClr>
              <a:buFont typeface="Comenia Sans" pitchFamily="50" charset="-18"/>
              <a:buChar char="="/>
            </a:pPr>
            <a:endParaRPr lang="cs-CZ" sz="2800" dirty="0">
              <a:latin typeface="Calibri" panose="020F0502020204030204" pitchFamily="34" charset="0"/>
              <a:cs typeface="+mn-cs"/>
            </a:endParaRP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Takže 101101101 by se kódovalo jako PPPNPPPPPNPPPPPNPP</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Tedy jednička znamená dva impulsy, nula impuls následovaný mezerou. Zde je zaručené, že nikdy nenastane příliš dlouhá posloupnost mezer, je zde ale vysoký počet impulzů, což omezuje kapacitu média.</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Dnes už zastaralý způsob, nepoužívá se.</a:t>
            </a:r>
          </a:p>
          <a:p>
            <a:pPr marL="0" indent="0">
              <a:lnSpc>
                <a:spcPct val="90000"/>
              </a:lnSpc>
              <a:buClr>
                <a:schemeClr val="tx2">
                  <a:lumMod val="60000"/>
                  <a:lumOff val="40000"/>
                </a:schemeClr>
              </a:buClr>
              <a:buNone/>
            </a:pPr>
            <a:endParaRPr lang="cs-CZ" sz="2800" dirty="0">
              <a:latin typeface="Calibri" panose="020F0502020204030204" pitchFamily="34" charset="0"/>
              <a:cs typeface="+mn-cs"/>
            </a:endParaRPr>
          </a:p>
          <a:p>
            <a:pPr marL="0" indent="0">
              <a:lnSpc>
                <a:spcPct val="90000"/>
              </a:lnSpc>
              <a:buClr>
                <a:schemeClr val="tx2">
                  <a:lumMod val="60000"/>
                  <a:lumOff val="40000"/>
                </a:schemeClr>
              </a:buClr>
              <a:buNone/>
            </a:pPr>
            <a:endParaRPr lang="cs-CZ" sz="2800" dirty="0">
              <a:latin typeface="Calibri" panose="020F0502020204030204" pitchFamily="34" charset="0"/>
              <a:cs typeface="+mn-cs"/>
            </a:endParaRPr>
          </a:p>
          <a:p>
            <a:pPr marL="0" indent="0">
              <a:lnSpc>
                <a:spcPct val="80000"/>
              </a:lnSpc>
              <a:buFontTx/>
              <a:buNone/>
            </a:pPr>
            <a:endParaRPr lang="cs-CZ" sz="2800" b="1" dirty="0"/>
          </a:p>
        </p:txBody>
      </p:sp>
      <p:graphicFrame>
        <p:nvGraphicFramePr>
          <p:cNvPr id="2" name="Tabulka 1">
            <a:extLst>
              <a:ext uri="{FF2B5EF4-FFF2-40B4-BE49-F238E27FC236}">
                <a16:creationId xmlns:a16="http://schemas.microsoft.com/office/drawing/2014/main" id="{DBF24239-BDDE-493A-A3BF-2E0CC0AD1718}"/>
              </a:ext>
            </a:extLst>
          </p:cNvPr>
          <p:cNvGraphicFramePr>
            <a:graphicFrameLocks noGrp="1"/>
          </p:cNvGraphicFramePr>
          <p:nvPr>
            <p:extLst>
              <p:ext uri="{D42A27DB-BD31-4B8C-83A1-F6EECF244321}">
                <p14:modId xmlns:p14="http://schemas.microsoft.com/office/powerpoint/2010/main" val="3106613551"/>
              </p:ext>
            </p:extLst>
          </p:nvPr>
        </p:nvGraphicFramePr>
        <p:xfrm>
          <a:off x="3746977" y="2217420"/>
          <a:ext cx="2213811" cy="1097280"/>
        </p:xfrm>
        <a:graphic>
          <a:graphicData uri="http://schemas.openxmlformats.org/drawingml/2006/table">
            <a:tbl>
              <a:tblPr/>
              <a:tblGrid>
                <a:gridCol w="535265">
                  <a:extLst>
                    <a:ext uri="{9D8B030D-6E8A-4147-A177-3AD203B41FA5}">
                      <a16:colId xmlns:a16="http://schemas.microsoft.com/office/drawing/2014/main" val="3329551164"/>
                    </a:ext>
                  </a:extLst>
                </a:gridCol>
                <a:gridCol w="1678546">
                  <a:extLst>
                    <a:ext uri="{9D8B030D-6E8A-4147-A177-3AD203B41FA5}">
                      <a16:colId xmlns:a16="http://schemas.microsoft.com/office/drawing/2014/main" val="552744229"/>
                    </a:ext>
                  </a:extLst>
                </a:gridCol>
              </a:tblGrid>
              <a:tr h="0">
                <a:tc>
                  <a:txBody>
                    <a:bodyPr/>
                    <a:lstStyle/>
                    <a:p>
                      <a:pPr algn="ctr"/>
                      <a:r>
                        <a:rPr lang="cs-CZ" dirty="0"/>
                        <a:t>Bit</a:t>
                      </a:r>
                    </a:p>
                  </a:txBody>
                  <a:tcPr anchor="ctr">
                    <a:lnL>
                      <a:noFill/>
                    </a:lnL>
                    <a:lnR>
                      <a:noFill/>
                    </a:lnR>
                    <a:lnT>
                      <a:noFill/>
                    </a:lnT>
                    <a:lnB>
                      <a:noFill/>
                    </a:lnB>
                  </a:tcPr>
                </a:tc>
                <a:tc>
                  <a:txBody>
                    <a:bodyPr/>
                    <a:lstStyle/>
                    <a:p>
                      <a:pPr algn="ctr"/>
                      <a:r>
                        <a:rPr lang="cs-CZ" dirty="0"/>
                        <a:t>Zakódování</a:t>
                      </a:r>
                    </a:p>
                  </a:txBody>
                  <a:tcPr anchor="ctr">
                    <a:lnL>
                      <a:noFill/>
                    </a:lnL>
                    <a:lnR>
                      <a:noFill/>
                    </a:lnR>
                    <a:lnT>
                      <a:noFill/>
                    </a:lnT>
                    <a:lnB>
                      <a:noFill/>
                    </a:lnB>
                  </a:tcPr>
                </a:tc>
                <a:extLst>
                  <a:ext uri="{0D108BD9-81ED-4DB2-BD59-A6C34878D82A}">
                    <a16:rowId xmlns:a16="http://schemas.microsoft.com/office/drawing/2014/main" val="3022480504"/>
                  </a:ext>
                </a:extLst>
              </a:tr>
              <a:tr h="0">
                <a:tc>
                  <a:txBody>
                    <a:bodyPr/>
                    <a:lstStyle/>
                    <a:p>
                      <a:pPr algn="ctr"/>
                      <a:r>
                        <a:rPr lang="cs-CZ"/>
                        <a:t>0</a:t>
                      </a:r>
                    </a:p>
                  </a:txBody>
                  <a:tcPr anchor="ctr">
                    <a:lnL>
                      <a:noFill/>
                    </a:lnL>
                    <a:lnR>
                      <a:noFill/>
                    </a:lnR>
                    <a:lnT>
                      <a:noFill/>
                    </a:lnT>
                    <a:lnB>
                      <a:noFill/>
                    </a:lnB>
                  </a:tcPr>
                </a:tc>
                <a:tc>
                  <a:txBody>
                    <a:bodyPr/>
                    <a:lstStyle/>
                    <a:p>
                      <a:pPr algn="ctr"/>
                      <a:r>
                        <a:rPr lang="cs-CZ" dirty="0"/>
                        <a:t>PN</a:t>
                      </a:r>
                    </a:p>
                  </a:txBody>
                  <a:tcPr anchor="ctr">
                    <a:lnL>
                      <a:noFill/>
                    </a:lnL>
                    <a:lnR>
                      <a:noFill/>
                    </a:lnR>
                    <a:lnT>
                      <a:noFill/>
                    </a:lnT>
                    <a:lnB>
                      <a:noFill/>
                    </a:lnB>
                  </a:tcPr>
                </a:tc>
                <a:extLst>
                  <a:ext uri="{0D108BD9-81ED-4DB2-BD59-A6C34878D82A}">
                    <a16:rowId xmlns:a16="http://schemas.microsoft.com/office/drawing/2014/main" val="1162173162"/>
                  </a:ext>
                </a:extLst>
              </a:tr>
              <a:tr h="0">
                <a:tc>
                  <a:txBody>
                    <a:bodyPr/>
                    <a:lstStyle/>
                    <a:p>
                      <a:pPr algn="ctr"/>
                      <a:r>
                        <a:rPr lang="cs-CZ"/>
                        <a:t>1</a:t>
                      </a:r>
                    </a:p>
                  </a:txBody>
                  <a:tcPr anchor="ctr">
                    <a:lnL>
                      <a:noFill/>
                    </a:lnL>
                    <a:lnR>
                      <a:noFill/>
                    </a:lnR>
                    <a:lnT>
                      <a:noFill/>
                    </a:lnT>
                    <a:lnB>
                      <a:noFill/>
                    </a:lnB>
                  </a:tcPr>
                </a:tc>
                <a:tc>
                  <a:txBody>
                    <a:bodyPr/>
                    <a:lstStyle/>
                    <a:p>
                      <a:pPr algn="ctr"/>
                      <a:r>
                        <a:rPr lang="cs-CZ" dirty="0"/>
                        <a:t>PP</a:t>
                      </a:r>
                    </a:p>
                  </a:txBody>
                  <a:tcPr anchor="ctr">
                    <a:lnL>
                      <a:noFill/>
                    </a:lnL>
                    <a:lnR>
                      <a:noFill/>
                    </a:lnR>
                    <a:lnT>
                      <a:noFill/>
                    </a:lnT>
                    <a:lnB>
                      <a:noFill/>
                    </a:lnB>
                  </a:tcPr>
                </a:tc>
                <a:extLst>
                  <a:ext uri="{0D108BD9-81ED-4DB2-BD59-A6C34878D82A}">
                    <a16:rowId xmlns:a16="http://schemas.microsoft.com/office/drawing/2014/main" val="2325556823"/>
                  </a:ext>
                </a:extLst>
              </a:tr>
            </a:tbl>
          </a:graphicData>
        </a:graphic>
      </p:graphicFrame>
      <p:sp>
        <p:nvSpPr>
          <p:cNvPr id="3" name="Rectangle 1">
            <a:extLst>
              <a:ext uri="{FF2B5EF4-FFF2-40B4-BE49-F238E27FC236}">
                <a16:creationId xmlns:a16="http://schemas.microsoft.com/office/drawing/2014/main" id="{CA085A4E-796E-4D65-ABC2-6FFA958E6F28}"/>
              </a:ext>
            </a:extLst>
          </p:cNvPr>
          <p:cNvSpPr>
            <a:spLocks noChangeArrowheads="1"/>
          </p:cNvSpPr>
          <p:nvPr/>
        </p:nvSpPr>
        <p:spPr bwMode="auto">
          <a:xfrm>
            <a:off x="457200" y="3314700"/>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cs-CZ"/>
          </a:p>
        </p:txBody>
      </p:sp>
    </p:spTree>
    <p:extLst>
      <p:ext uri="{BB962C8B-B14F-4D97-AF65-F5344CB8AC3E}">
        <p14:creationId xmlns:p14="http://schemas.microsoft.com/office/powerpoint/2010/main" val="2235992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p:txBody>
          <a:bodyPr>
            <a:normAutofit/>
          </a:bodyPr>
          <a:lstStyle/>
          <a:p>
            <a:r>
              <a:rPr lang="cs-CZ" sz="2800" dirty="0">
                <a:latin typeface="Calibri" panose="020F0502020204030204" pitchFamily="34" charset="0"/>
              </a:rPr>
              <a:t>Pevný disk</a:t>
            </a:r>
          </a:p>
        </p:txBody>
      </p:sp>
      <p:sp>
        <p:nvSpPr>
          <p:cNvPr id="3075"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lvl="1" indent="-269875">
              <a:buClr>
                <a:schemeClr val="tx2">
                  <a:lumMod val="60000"/>
                  <a:lumOff val="40000"/>
                </a:schemeClr>
              </a:buClr>
              <a:buFont typeface="Comenia Sans" pitchFamily="50" charset="-18"/>
              <a:buChar char="="/>
            </a:pPr>
            <a:r>
              <a:rPr lang="cs-CZ" dirty="0">
                <a:latin typeface="Calibri" panose="020F0502020204030204" pitchFamily="34" charset="0"/>
              </a:rPr>
              <a:t>Pevný disk je paměť pracující na magnetickém principu</a:t>
            </a:r>
          </a:p>
          <a:p>
            <a:pPr marL="269875" lvl="1" indent="-269875">
              <a:buClr>
                <a:schemeClr val="tx2">
                  <a:lumMod val="60000"/>
                  <a:lumOff val="40000"/>
                </a:schemeClr>
              </a:buClr>
              <a:buFont typeface="Comenia Sans" pitchFamily="50" charset="-18"/>
              <a:buChar char="="/>
            </a:pPr>
            <a:r>
              <a:rPr lang="cs-CZ" dirty="0">
                <a:latin typeface="Calibri" panose="020F0502020204030204" pitchFamily="34" charset="0"/>
              </a:rPr>
              <a:t>Skládá se z několika částí:</a:t>
            </a:r>
          </a:p>
          <a:p>
            <a:pPr marL="539750" lvl="2" indent="-269875">
              <a:buClr>
                <a:schemeClr val="tx2">
                  <a:lumMod val="60000"/>
                  <a:lumOff val="40000"/>
                </a:schemeClr>
              </a:buClr>
              <a:buFont typeface="Comenia Sans" pitchFamily="50" charset="-18"/>
              <a:buChar char="="/>
            </a:pPr>
            <a:r>
              <a:rPr lang="cs-CZ" dirty="0">
                <a:latin typeface="Calibri" panose="020F0502020204030204" pitchFamily="34" charset="0"/>
              </a:rPr>
              <a:t>médium, na němž jsou uložena data (</a:t>
            </a:r>
            <a:r>
              <a:rPr lang="cs-CZ" dirty="0">
                <a:latin typeface="Calibri" panose="020F0502020204030204" pitchFamily="34" charset="0"/>
                <a:sym typeface="Symbol" pitchFamily="18" charset="2"/>
              </a:rPr>
              <a:t>3,5“ a 2,5“)</a:t>
            </a:r>
          </a:p>
          <a:p>
            <a:pPr marL="539750" lvl="2" indent="-269875">
              <a:buClr>
                <a:schemeClr val="tx2">
                  <a:lumMod val="60000"/>
                  <a:lumOff val="40000"/>
                </a:schemeClr>
              </a:buClr>
              <a:buFont typeface="Comenia Sans" pitchFamily="50" charset="-18"/>
              <a:buChar char="="/>
            </a:pPr>
            <a:r>
              <a:rPr lang="cs-CZ" dirty="0">
                <a:latin typeface="Calibri" panose="020F0502020204030204" pitchFamily="34" charset="0"/>
              </a:rPr>
              <a:t>magnetické hlavy pro zápis a čtení</a:t>
            </a:r>
          </a:p>
          <a:p>
            <a:pPr marL="539750" lvl="2" indent="-269875">
              <a:buClr>
                <a:schemeClr val="tx2">
                  <a:lumMod val="60000"/>
                  <a:lumOff val="40000"/>
                </a:schemeClr>
              </a:buClr>
              <a:buFont typeface="Comenia Sans" pitchFamily="50" charset="-18"/>
              <a:buChar char="="/>
            </a:pPr>
            <a:r>
              <a:rPr lang="cs-CZ" dirty="0">
                <a:latin typeface="Calibri" panose="020F0502020204030204" pitchFamily="34" charset="0"/>
              </a:rPr>
              <a:t>mechanika pohybující hlavami</a:t>
            </a:r>
          </a:p>
          <a:p>
            <a:pPr marL="539750" lvl="2" indent="-269875">
              <a:buClr>
                <a:schemeClr val="tx2">
                  <a:lumMod val="60000"/>
                  <a:lumOff val="40000"/>
                </a:schemeClr>
              </a:buClr>
              <a:buFont typeface="Comenia Sans" pitchFamily="50" charset="-18"/>
              <a:buChar char="="/>
            </a:pPr>
            <a:r>
              <a:rPr lang="cs-CZ" dirty="0">
                <a:latin typeface="Calibri" panose="020F0502020204030204" pitchFamily="34" charset="0"/>
              </a:rPr>
              <a:t>motorek točící diskem</a:t>
            </a:r>
          </a:p>
          <a:p>
            <a:pPr marL="539750" lvl="2" indent="-269875">
              <a:buClr>
                <a:schemeClr val="tx2">
                  <a:lumMod val="60000"/>
                  <a:lumOff val="40000"/>
                </a:schemeClr>
              </a:buClr>
              <a:buFont typeface="Comenia Sans" pitchFamily="50" charset="-18"/>
              <a:buChar char="="/>
            </a:pPr>
            <a:r>
              <a:rPr lang="cs-CZ" dirty="0">
                <a:latin typeface="Calibri" panose="020F0502020204030204" pitchFamily="34" charset="0"/>
              </a:rPr>
              <a:t>elektronika disku řídící práci disku</a:t>
            </a:r>
          </a:p>
          <a:p>
            <a:pPr marL="539750" lvl="2" indent="-269875">
              <a:buClr>
                <a:schemeClr val="tx2">
                  <a:lumMod val="60000"/>
                  <a:lumOff val="40000"/>
                </a:schemeClr>
              </a:buClr>
              <a:buFont typeface="Comenia Sans" pitchFamily="50" charset="-18"/>
              <a:buChar char="="/>
            </a:pPr>
            <a:r>
              <a:rPr lang="cs-CZ" dirty="0">
                <a:latin typeface="Calibri" panose="020F0502020204030204" pitchFamily="34" charset="0"/>
              </a:rPr>
              <a:t>desku rozhraní, zajištující připojení HDD z základní desce</a:t>
            </a:r>
          </a:p>
          <a:p>
            <a:pPr marL="269875" lvl="1" indent="-269875">
              <a:buClr>
                <a:schemeClr val="tx2">
                  <a:lumMod val="60000"/>
                  <a:lumOff val="40000"/>
                </a:schemeClr>
              </a:buClr>
              <a:buFont typeface="Comenia Sans" pitchFamily="50" charset="-18"/>
              <a:buChar char="="/>
            </a:pPr>
            <a:r>
              <a:rPr lang="cs-CZ" dirty="0">
                <a:latin typeface="Calibri" panose="020F0502020204030204" pitchFamily="34" charset="0"/>
              </a:rPr>
              <a:t>Dnes ho lze realizovat i jako SSD (Solid </a:t>
            </a:r>
            <a:r>
              <a:rPr lang="cs-CZ" dirty="0" err="1">
                <a:latin typeface="Calibri" panose="020F0502020204030204" pitchFamily="34" charset="0"/>
              </a:rPr>
              <a:t>State</a:t>
            </a:r>
            <a:r>
              <a:rPr lang="cs-CZ" dirty="0">
                <a:latin typeface="Calibri" panose="020F0502020204030204" pitchFamily="34" charset="0"/>
              </a:rPr>
              <a:t> </a:t>
            </a:r>
            <a:r>
              <a:rPr lang="cs-CZ" dirty="0" err="1">
                <a:latin typeface="Calibri" panose="020F0502020204030204" pitchFamily="34" charset="0"/>
              </a:rPr>
              <a:t>Disc</a:t>
            </a:r>
            <a:r>
              <a:rPr lang="cs-CZ" dirty="0">
                <a:latin typeface="Calibri" panose="020F0502020204030204" pitchFamily="34" charset="0"/>
              </a:rPr>
              <a:t>) bez mechanických částí</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4032354" y="478941"/>
            <a:ext cx="5186596" cy="550415"/>
          </a:xfrm>
        </p:spPr>
        <p:txBody>
          <a:bodyPr>
            <a:noAutofit/>
          </a:bodyPr>
          <a:lstStyle/>
          <a:p>
            <a:r>
              <a:rPr lang="cs-CZ" sz="2200" dirty="0">
                <a:latin typeface="Calibri" panose="020F0502020204030204" pitchFamily="34" charset="0"/>
              </a:rPr>
              <a:t>MFM (</a:t>
            </a:r>
            <a:r>
              <a:rPr lang="cs-CZ" sz="2200" dirty="0" err="1">
                <a:latin typeface="Calibri" panose="020F0502020204030204" pitchFamily="34" charset="0"/>
              </a:rPr>
              <a:t>Modified</a:t>
            </a:r>
            <a:r>
              <a:rPr lang="cs-CZ" sz="2200" dirty="0">
                <a:latin typeface="Calibri" panose="020F0502020204030204" pitchFamily="34" charset="0"/>
              </a:rPr>
              <a:t> </a:t>
            </a:r>
            <a:r>
              <a:rPr lang="cs-CZ" sz="2200" dirty="0" err="1">
                <a:latin typeface="Calibri" panose="020F0502020204030204" pitchFamily="34" charset="0"/>
              </a:rPr>
              <a:t>Frequency</a:t>
            </a:r>
            <a:r>
              <a:rPr lang="cs-CZ" sz="2200" dirty="0">
                <a:latin typeface="Calibri" panose="020F0502020204030204" pitchFamily="34" charset="0"/>
              </a:rPr>
              <a:t> </a:t>
            </a:r>
            <a:r>
              <a:rPr lang="cs-CZ" sz="2200" dirty="0" err="1">
                <a:latin typeface="Calibri" panose="020F0502020204030204" pitchFamily="34" charset="0"/>
              </a:rPr>
              <a:t>Modulation</a:t>
            </a:r>
            <a:r>
              <a:rPr lang="cs-CZ" sz="2200" dirty="0">
                <a:latin typeface="Calibri" panose="020F0502020204030204" pitchFamily="34" charset="0"/>
              </a:rPr>
              <a:t>)</a:t>
            </a:r>
          </a:p>
        </p:txBody>
      </p:sp>
      <p:sp>
        <p:nvSpPr>
          <p:cNvPr id="36867"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MFM</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Je snaha zmenšit počet impulzů, bity jsou kódovány takhle:</a:t>
            </a: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Příklad: 101100	kódování MFM: NPNNNPNPNNPN  (4 impulsy)</a:t>
            </a:r>
          </a:p>
          <a:p>
            <a:pPr marL="269875" lvl="1" indent="0">
              <a:lnSpc>
                <a:spcPct val="90000"/>
              </a:lnSpc>
              <a:buClr>
                <a:schemeClr val="tx2">
                  <a:lumMod val="60000"/>
                  <a:lumOff val="40000"/>
                </a:schemeClr>
              </a:buClr>
              <a:buNone/>
            </a:pPr>
            <a:r>
              <a:rPr lang="cs-CZ" sz="2000" dirty="0">
                <a:latin typeface="Calibri" panose="020F0502020204030204" pitchFamily="34" charset="0"/>
              </a:rPr>
              <a:t>					kódování FM: 	PPPNPPPPPNPN  (9 impulsů)</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Zde celkový počet po sobě jdoucích mezer nebude nikdy příliš vysoký, mohou po sobě následovat nejvýše 3 mezery.</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MFM modulace je asi o20% úspornější, než FM.</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U pevných disků se už nepoužívá, pouze u pružných disků (disket), což je už dnes rovněž zastaralé.</a:t>
            </a:r>
          </a:p>
          <a:p>
            <a:pPr marL="269875" lvl="1" indent="0">
              <a:lnSpc>
                <a:spcPct val="90000"/>
              </a:lnSpc>
              <a:buClr>
                <a:schemeClr val="tx2">
                  <a:lumMod val="60000"/>
                  <a:lumOff val="40000"/>
                </a:schemeClr>
              </a:buClr>
              <a:buNone/>
            </a:pPr>
            <a:endParaRPr lang="cs-CZ" sz="2000" dirty="0">
              <a:latin typeface="Calibri" panose="020F0502020204030204" pitchFamily="34" charset="0"/>
            </a:endParaRPr>
          </a:p>
        </p:txBody>
      </p:sp>
      <p:graphicFrame>
        <p:nvGraphicFramePr>
          <p:cNvPr id="2" name="Tabulka 1">
            <a:extLst>
              <a:ext uri="{FF2B5EF4-FFF2-40B4-BE49-F238E27FC236}">
                <a16:creationId xmlns:a16="http://schemas.microsoft.com/office/drawing/2014/main" id="{51A24159-86AA-4E35-904E-4E12F9027E3C}"/>
              </a:ext>
            </a:extLst>
          </p:cNvPr>
          <p:cNvGraphicFramePr>
            <a:graphicFrameLocks noGrp="1"/>
          </p:cNvGraphicFramePr>
          <p:nvPr>
            <p:extLst>
              <p:ext uri="{D42A27DB-BD31-4B8C-83A1-F6EECF244321}">
                <p14:modId xmlns:p14="http://schemas.microsoft.com/office/powerpoint/2010/main" val="771131752"/>
              </p:ext>
            </p:extLst>
          </p:nvPr>
        </p:nvGraphicFramePr>
        <p:xfrm>
          <a:off x="1952554" y="2537989"/>
          <a:ext cx="5211392" cy="1371600"/>
        </p:xfrm>
        <a:graphic>
          <a:graphicData uri="http://schemas.openxmlformats.org/drawingml/2006/table">
            <a:tbl>
              <a:tblPr/>
              <a:tblGrid>
                <a:gridCol w="2605696">
                  <a:extLst>
                    <a:ext uri="{9D8B030D-6E8A-4147-A177-3AD203B41FA5}">
                      <a16:colId xmlns:a16="http://schemas.microsoft.com/office/drawing/2014/main" val="3235695836"/>
                    </a:ext>
                  </a:extLst>
                </a:gridCol>
                <a:gridCol w="2605696">
                  <a:extLst>
                    <a:ext uri="{9D8B030D-6E8A-4147-A177-3AD203B41FA5}">
                      <a16:colId xmlns:a16="http://schemas.microsoft.com/office/drawing/2014/main" val="606603510"/>
                    </a:ext>
                  </a:extLst>
                </a:gridCol>
              </a:tblGrid>
              <a:tr h="0">
                <a:tc>
                  <a:txBody>
                    <a:bodyPr/>
                    <a:lstStyle/>
                    <a:p>
                      <a:pPr algn="ctr"/>
                      <a:r>
                        <a:rPr lang="cs-CZ"/>
                        <a:t>Bit</a:t>
                      </a:r>
                    </a:p>
                  </a:txBody>
                  <a:tcPr anchor="ctr">
                    <a:lnL>
                      <a:noFill/>
                    </a:lnL>
                    <a:lnR>
                      <a:noFill/>
                    </a:lnR>
                    <a:lnT>
                      <a:noFill/>
                    </a:lnT>
                    <a:lnB>
                      <a:noFill/>
                    </a:lnB>
                  </a:tcPr>
                </a:tc>
                <a:tc>
                  <a:txBody>
                    <a:bodyPr/>
                    <a:lstStyle/>
                    <a:p>
                      <a:pPr algn="ctr"/>
                      <a:r>
                        <a:rPr lang="cs-CZ"/>
                        <a:t>Zakódování</a:t>
                      </a:r>
                    </a:p>
                  </a:txBody>
                  <a:tcPr anchor="ctr">
                    <a:lnL>
                      <a:noFill/>
                    </a:lnL>
                    <a:lnR>
                      <a:noFill/>
                    </a:lnR>
                    <a:lnT>
                      <a:noFill/>
                    </a:lnT>
                    <a:lnB>
                      <a:noFill/>
                    </a:lnB>
                  </a:tcPr>
                </a:tc>
                <a:extLst>
                  <a:ext uri="{0D108BD9-81ED-4DB2-BD59-A6C34878D82A}">
                    <a16:rowId xmlns:a16="http://schemas.microsoft.com/office/drawing/2014/main" val="1300760084"/>
                  </a:ext>
                </a:extLst>
              </a:tr>
              <a:tr h="0">
                <a:tc>
                  <a:txBody>
                    <a:bodyPr/>
                    <a:lstStyle/>
                    <a:p>
                      <a:pPr algn="ctr"/>
                      <a:r>
                        <a:rPr lang="cs-CZ"/>
                        <a:t>0</a:t>
                      </a:r>
                    </a:p>
                  </a:txBody>
                  <a:tcPr anchor="ctr">
                    <a:lnL>
                      <a:noFill/>
                    </a:lnL>
                    <a:lnR>
                      <a:noFill/>
                    </a:lnR>
                    <a:lnT>
                      <a:noFill/>
                    </a:lnT>
                    <a:lnB>
                      <a:noFill/>
                    </a:lnB>
                  </a:tcPr>
                </a:tc>
                <a:tc>
                  <a:txBody>
                    <a:bodyPr/>
                    <a:lstStyle/>
                    <a:p>
                      <a:pPr algn="ctr"/>
                      <a:r>
                        <a:rPr lang="cs-CZ"/>
                        <a:t>PN jestliže je v řetězci 00</a:t>
                      </a:r>
                      <a:br>
                        <a:rPr lang="cs-CZ"/>
                      </a:br>
                      <a:r>
                        <a:rPr lang="cs-CZ"/>
                        <a:t>NN jestliže je v řetězci 10</a:t>
                      </a:r>
                    </a:p>
                  </a:txBody>
                  <a:tcPr anchor="ctr">
                    <a:lnL>
                      <a:noFill/>
                    </a:lnL>
                    <a:lnR>
                      <a:noFill/>
                    </a:lnR>
                    <a:lnT>
                      <a:noFill/>
                    </a:lnT>
                    <a:lnB>
                      <a:noFill/>
                    </a:lnB>
                  </a:tcPr>
                </a:tc>
                <a:extLst>
                  <a:ext uri="{0D108BD9-81ED-4DB2-BD59-A6C34878D82A}">
                    <a16:rowId xmlns:a16="http://schemas.microsoft.com/office/drawing/2014/main" val="1497338796"/>
                  </a:ext>
                </a:extLst>
              </a:tr>
              <a:tr h="0">
                <a:tc>
                  <a:txBody>
                    <a:bodyPr/>
                    <a:lstStyle/>
                    <a:p>
                      <a:pPr algn="ctr"/>
                      <a:r>
                        <a:rPr lang="cs-CZ"/>
                        <a:t>1</a:t>
                      </a:r>
                    </a:p>
                  </a:txBody>
                  <a:tcPr anchor="ctr">
                    <a:lnL>
                      <a:noFill/>
                    </a:lnL>
                    <a:lnR>
                      <a:noFill/>
                    </a:lnR>
                    <a:lnT>
                      <a:noFill/>
                    </a:lnT>
                    <a:lnB>
                      <a:noFill/>
                    </a:lnB>
                  </a:tcPr>
                </a:tc>
                <a:tc>
                  <a:txBody>
                    <a:bodyPr/>
                    <a:lstStyle/>
                    <a:p>
                      <a:pPr algn="ctr"/>
                      <a:r>
                        <a:rPr lang="cs-CZ" dirty="0"/>
                        <a:t>NP</a:t>
                      </a:r>
                    </a:p>
                  </a:txBody>
                  <a:tcPr anchor="ctr">
                    <a:lnL>
                      <a:noFill/>
                    </a:lnL>
                    <a:lnR>
                      <a:noFill/>
                    </a:lnR>
                    <a:lnT>
                      <a:noFill/>
                    </a:lnT>
                    <a:lnB>
                      <a:noFill/>
                    </a:lnB>
                  </a:tcPr>
                </a:tc>
                <a:extLst>
                  <a:ext uri="{0D108BD9-81ED-4DB2-BD59-A6C34878D82A}">
                    <a16:rowId xmlns:a16="http://schemas.microsoft.com/office/drawing/2014/main" val="1554562877"/>
                  </a:ext>
                </a:extLst>
              </a:tr>
            </a:tbl>
          </a:graphicData>
        </a:graphic>
      </p:graphicFrame>
      <p:sp>
        <p:nvSpPr>
          <p:cNvPr id="3" name="Rectangle 1">
            <a:extLst>
              <a:ext uri="{FF2B5EF4-FFF2-40B4-BE49-F238E27FC236}">
                <a16:creationId xmlns:a16="http://schemas.microsoft.com/office/drawing/2014/main" id="{521FBE20-0E86-41E8-9CDD-B8B657A2B540}"/>
              </a:ext>
            </a:extLst>
          </p:cNvPr>
          <p:cNvSpPr>
            <a:spLocks noChangeArrowheads="1"/>
          </p:cNvSpPr>
          <p:nvPr/>
        </p:nvSpPr>
        <p:spPr bwMode="auto">
          <a:xfrm>
            <a:off x="2273019" y="2537196"/>
            <a:ext cx="5790429"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cs-CZ"/>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normAutofit/>
          </a:bodyPr>
          <a:lstStyle/>
          <a:p>
            <a:r>
              <a:rPr lang="cs-CZ" sz="2800" dirty="0">
                <a:latin typeface="Calibri" panose="020F0502020204030204" pitchFamily="34" charset="0"/>
              </a:rPr>
              <a:t>RLL (Run </a:t>
            </a:r>
            <a:r>
              <a:rPr lang="cs-CZ" sz="2800" dirty="0" err="1">
                <a:latin typeface="Calibri" panose="020F0502020204030204" pitchFamily="34" charset="0"/>
              </a:rPr>
              <a:t>Lenght</a:t>
            </a:r>
            <a:r>
              <a:rPr lang="cs-CZ" sz="2800" dirty="0">
                <a:latin typeface="Calibri" panose="020F0502020204030204" pitchFamily="34" charset="0"/>
              </a:rPr>
              <a:t> Limited)</a:t>
            </a:r>
          </a:p>
        </p:txBody>
      </p:sp>
      <p:sp>
        <p:nvSpPr>
          <p:cNvPr id="38915" name="Rectangle 3"/>
          <p:cNvSpPr>
            <a:spLocks noGrp="1" noChangeArrowheads="1"/>
          </p:cNvSpPr>
          <p:nvPr>
            <p:ph type="body" idx="4294967295"/>
          </p:nvPr>
        </p:nvSpPr>
        <p:spPr>
          <a:xfrm>
            <a:off x="250825" y="1243941"/>
            <a:ext cx="8668322" cy="5314988"/>
          </a:xfrm>
          <a:prstGeom prst="rect">
            <a:avLst/>
          </a:prstGeom>
        </p:spPr>
        <p:txBody>
          <a:bodyPr>
            <a:normAutofit lnSpcReduction="10000"/>
          </a:bodyPr>
          <a:lstStyle/>
          <a:p>
            <a:pPr marL="269875"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RLL</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často používaná metoda</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řadič si přepočítá ukládanou posloupnost na novou kombinaci impulzů a mezer dle schématu:</a:t>
            </a: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Kódování je asi o 50% úspornější, než u MFM</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Použito u starších HDD</a:t>
            </a:r>
          </a:p>
          <a:p>
            <a:pPr marL="269875" lvl="1" indent="0">
              <a:lnSpc>
                <a:spcPct val="90000"/>
              </a:lnSpc>
              <a:buClr>
                <a:schemeClr val="tx2">
                  <a:lumMod val="60000"/>
                  <a:lumOff val="40000"/>
                </a:schemeClr>
              </a:buClr>
              <a:buNone/>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539750" lvl="1" indent="-269875">
              <a:lnSpc>
                <a:spcPct val="90000"/>
              </a:lnSpc>
              <a:buClr>
                <a:schemeClr val="tx2">
                  <a:lumMod val="60000"/>
                  <a:lumOff val="40000"/>
                </a:schemeClr>
              </a:buClr>
              <a:buFont typeface="Comenia Sans" pitchFamily="50" charset="-18"/>
              <a:buChar char="="/>
            </a:pPr>
            <a:endParaRPr lang="cs-CZ" sz="2000" dirty="0">
              <a:latin typeface="Calibri" panose="020F0502020204030204" pitchFamily="34" charset="0"/>
            </a:endParaRPr>
          </a:p>
          <a:p>
            <a:pPr marL="269875" lvl="1" indent="0">
              <a:lnSpc>
                <a:spcPct val="90000"/>
              </a:lnSpc>
              <a:buClr>
                <a:schemeClr val="tx2">
                  <a:lumMod val="60000"/>
                  <a:lumOff val="40000"/>
                </a:schemeClr>
              </a:buClr>
              <a:buNone/>
            </a:pPr>
            <a:endParaRPr lang="cs-CZ" sz="2000" dirty="0">
              <a:latin typeface="Calibri" panose="020F0502020204030204" pitchFamily="34" charset="0"/>
            </a:endParaRPr>
          </a:p>
        </p:txBody>
      </p:sp>
      <p:graphicFrame>
        <p:nvGraphicFramePr>
          <p:cNvPr id="2" name="Tabulka 1">
            <a:extLst>
              <a:ext uri="{FF2B5EF4-FFF2-40B4-BE49-F238E27FC236}">
                <a16:creationId xmlns:a16="http://schemas.microsoft.com/office/drawing/2014/main" id="{594D7009-D4D2-4C6F-BC03-DE082568BCFE}"/>
              </a:ext>
            </a:extLst>
          </p:cNvPr>
          <p:cNvGraphicFramePr>
            <a:graphicFrameLocks noGrp="1"/>
          </p:cNvGraphicFramePr>
          <p:nvPr>
            <p:extLst>
              <p:ext uri="{D42A27DB-BD31-4B8C-83A1-F6EECF244321}">
                <p14:modId xmlns:p14="http://schemas.microsoft.com/office/powerpoint/2010/main" val="2717929837"/>
              </p:ext>
            </p:extLst>
          </p:nvPr>
        </p:nvGraphicFramePr>
        <p:xfrm>
          <a:off x="1148156" y="2497039"/>
          <a:ext cx="6318300" cy="3202490"/>
        </p:xfrm>
        <a:graphic>
          <a:graphicData uri="http://schemas.openxmlformats.org/drawingml/2006/table">
            <a:tbl>
              <a:tblPr/>
              <a:tblGrid>
                <a:gridCol w="1263660">
                  <a:extLst>
                    <a:ext uri="{9D8B030D-6E8A-4147-A177-3AD203B41FA5}">
                      <a16:colId xmlns:a16="http://schemas.microsoft.com/office/drawing/2014/main" val="3464470165"/>
                    </a:ext>
                  </a:extLst>
                </a:gridCol>
                <a:gridCol w="1263660">
                  <a:extLst>
                    <a:ext uri="{9D8B030D-6E8A-4147-A177-3AD203B41FA5}">
                      <a16:colId xmlns:a16="http://schemas.microsoft.com/office/drawing/2014/main" val="769298076"/>
                    </a:ext>
                  </a:extLst>
                </a:gridCol>
                <a:gridCol w="1263660">
                  <a:extLst>
                    <a:ext uri="{9D8B030D-6E8A-4147-A177-3AD203B41FA5}">
                      <a16:colId xmlns:a16="http://schemas.microsoft.com/office/drawing/2014/main" val="138782512"/>
                    </a:ext>
                  </a:extLst>
                </a:gridCol>
                <a:gridCol w="1263660">
                  <a:extLst>
                    <a:ext uri="{9D8B030D-6E8A-4147-A177-3AD203B41FA5}">
                      <a16:colId xmlns:a16="http://schemas.microsoft.com/office/drawing/2014/main" val="51800152"/>
                    </a:ext>
                  </a:extLst>
                </a:gridCol>
                <a:gridCol w="1263660">
                  <a:extLst>
                    <a:ext uri="{9D8B030D-6E8A-4147-A177-3AD203B41FA5}">
                      <a16:colId xmlns:a16="http://schemas.microsoft.com/office/drawing/2014/main" val="1158652637"/>
                    </a:ext>
                  </a:extLst>
                </a:gridCol>
              </a:tblGrid>
              <a:tr h="589933">
                <a:tc>
                  <a:txBody>
                    <a:bodyPr/>
                    <a:lstStyle/>
                    <a:p>
                      <a:pPr algn="ctr"/>
                      <a:r>
                        <a:rPr lang="cs-CZ" sz="1600" dirty="0"/>
                        <a:t>Vzorek</a:t>
                      </a:r>
                    </a:p>
                  </a:txBody>
                  <a:tcPr anchor="ctr">
                    <a:lnL>
                      <a:noFill/>
                    </a:lnL>
                    <a:lnR>
                      <a:noFill/>
                    </a:lnR>
                    <a:lnT>
                      <a:noFill/>
                    </a:lnT>
                    <a:lnB>
                      <a:noFill/>
                    </a:lnB>
                  </a:tcPr>
                </a:tc>
                <a:tc>
                  <a:txBody>
                    <a:bodyPr/>
                    <a:lstStyle/>
                    <a:p>
                      <a:pPr algn="ctr"/>
                      <a:r>
                        <a:rPr lang="cs-CZ" sz="1600" dirty="0"/>
                        <a:t>RLL</a:t>
                      </a:r>
                    </a:p>
                  </a:txBody>
                  <a:tcPr anchor="ctr">
                    <a:lnL>
                      <a:noFill/>
                    </a:lnL>
                    <a:lnR>
                      <a:noFill/>
                    </a:lnR>
                    <a:lnT>
                      <a:noFill/>
                    </a:lnT>
                    <a:lnB>
                      <a:noFill/>
                    </a:lnB>
                  </a:tcPr>
                </a:tc>
                <a:tc>
                  <a:txBody>
                    <a:bodyPr/>
                    <a:lstStyle/>
                    <a:p>
                      <a:pPr algn="ctr"/>
                      <a:r>
                        <a:rPr lang="cs-CZ" sz="1600"/>
                        <a:t>Počet impulsů</a:t>
                      </a:r>
                    </a:p>
                  </a:txBody>
                  <a:tcPr anchor="ctr">
                    <a:lnL>
                      <a:noFill/>
                    </a:lnL>
                    <a:lnR>
                      <a:noFill/>
                    </a:lnR>
                    <a:lnT>
                      <a:noFill/>
                    </a:lnT>
                    <a:lnB>
                      <a:noFill/>
                    </a:lnB>
                  </a:tcPr>
                </a:tc>
                <a:tc>
                  <a:txBody>
                    <a:bodyPr/>
                    <a:lstStyle/>
                    <a:p>
                      <a:pPr algn="ctr"/>
                      <a:r>
                        <a:rPr lang="cs-CZ" sz="1600"/>
                        <a:t>MFM</a:t>
                      </a:r>
                    </a:p>
                  </a:txBody>
                  <a:tcPr anchor="ctr">
                    <a:lnL>
                      <a:noFill/>
                    </a:lnL>
                    <a:lnR>
                      <a:noFill/>
                    </a:lnR>
                    <a:lnT>
                      <a:noFill/>
                    </a:lnT>
                    <a:lnB>
                      <a:noFill/>
                    </a:lnB>
                  </a:tcPr>
                </a:tc>
                <a:tc>
                  <a:txBody>
                    <a:bodyPr/>
                    <a:lstStyle/>
                    <a:p>
                      <a:pPr algn="ctr"/>
                      <a:r>
                        <a:rPr lang="cs-CZ" sz="1600" dirty="0"/>
                        <a:t>Počet impulsů</a:t>
                      </a:r>
                    </a:p>
                  </a:txBody>
                  <a:tcPr anchor="ctr">
                    <a:lnL>
                      <a:noFill/>
                    </a:lnL>
                    <a:lnR>
                      <a:noFill/>
                    </a:lnR>
                    <a:lnT>
                      <a:noFill/>
                    </a:lnT>
                    <a:lnB>
                      <a:noFill/>
                    </a:lnB>
                  </a:tcPr>
                </a:tc>
                <a:extLst>
                  <a:ext uri="{0D108BD9-81ED-4DB2-BD59-A6C34878D82A}">
                    <a16:rowId xmlns:a16="http://schemas.microsoft.com/office/drawing/2014/main" val="2943788313"/>
                  </a:ext>
                </a:extLst>
              </a:tr>
              <a:tr h="337104">
                <a:tc>
                  <a:txBody>
                    <a:bodyPr/>
                    <a:lstStyle/>
                    <a:p>
                      <a:pPr algn="ctr"/>
                      <a:r>
                        <a:rPr lang="cs-CZ" sz="1600"/>
                        <a:t>00</a:t>
                      </a:r>
                    </a:p>
                  </a:txBody>
                  <a:tcPr anchor="ctr">
                    <a:lnL>
                      <a:noFill/>
                    </a:lnL>
                    <a:lnR>
                      <a:noFill/>
                    </a:lnR>
                    <a:lnT>
                      <a:noFill/>
                    </a:lnT>
                    <a:lnB>
                      <a:noFill/>
                    </a:lnB>
                  </a:tcPr>
                </a:tc>
                <a:tc>
                  <a:txBody>
                    <a:bodyPr/>
                    <a:lstStyle/>
                    <a:p>
                      <a:pPr algn="ctr"/>
                      <a:r>
                        <a:rPr lang="cs-CZ" sz="1600" dirty="0"/>
                        <a:t>PNNN</a:t>
                      </a:r>
                    </a:p>
                  </a:txBody>
                  <a:tcPr anchor="ctr">
                    <a:lnL>
                      <a:noFill/>
                    </a:lnL>
                    <a:lnR>
                      <a:noFill/>
                    </a:lnR>
                    <a:lnT>
                      <a:noFill/>
                    </a:lnT>
                    <a:lnB>
                      <a:noFill/>
                    </a:lnB>
                  </a:tcPr>
                </a:tc>
                <a:tc>
                  <a:txBody>
                    <a:bodyPr/>
                    <a:lstStyle/>
                    <a:p>
                      <a:pPr algn="ctr"/>
                      <a:r>
                        <a:rPr lang="cs-CZ" sz="1600" dirty="0"/>
                        <a:t>1</a:t>
                      </a:r>
                    </a:p>
                  </a:txBody>
                  <a:tcPr anchor="ctr">
                    <a:lnL>
                      <a:noFill/>
                    </a:lnL>
                    <a:lnR>
                      <a:noFill/>
                    </a:lnR>
                    <a:lnT>
                      <a:noFill/>
                    </a:lnT>
                    <a:lnB>
                      <a:noFill/>
                    </a:lnB>
                  </a:tcPr>
                </a:tc>
                <a:tc>
                  <a:txBody>
                    <a:bodyPr/>
                    <a:lstStyle/>
                    <a:p>
                      <a:pPr algn="ctr"/>
                      <a:r>
                        <a:rPr lang="cs-CZ" sz="1600"/>
                        <a:t>PNPN</a:t>
                      </a:r>
                    </a:p>
                  </a:txBody>
                  <a:tcPr anchor="ctr">
                    <a:lnL>
                      <a:noFill/>
                    </a:lnL>
                    <a:lnR>
                      <a:noFill/>
                    </a:lnR>
                    <a:lnT>
                      <a:noFill/>
                    </a:lnT>
                    <a:lnB>
                      <a:noFill/>
                    </a:lnB>
                  </a:tcPr>
                </a:tc>
                <a:tc>
                  <a:txBody>
                    <a:bodyPr/>
                    <a:lstStyle/>
                    <a:p>
                      <a:pPr algn="ctr"/>
                      <a:r>
                        <a:rPr lang="cs-CZ" sz="1600"/>
                        <a:t>2</a:t>
                      </a:r>
                    </a:p>
                  </a:txBody>
                  <a:tcPr anchor="ctr">
                    <a:lnL>
                      <a:noFill/>
                    </a:lnL>
                    <a:lnR>
                      <a:noFill/>
                    </a:lnR>
                    <a:lnT>
                      <a:noFill/>
                    </a:lnT>
                    <a:lnB>
                      <a:noFill/>
                    </a:lnB>
                  </a:tcPr>
                </a:tc>
                <a:extLst>
                  <a:ext uri="{0D108BD9-81ED-4DB2-BD59-A6C34878D82A}">
                    <a16:rowId xmlns:a16="http://schemas.microsoft.com/office/drawing/2014/main" val="1652990956"/>
                  </a:ext>
                </a:extLst>
              </a:tr>
              <a:tr h="337104">
                <a:tc>
                  <a:txBody>
                    <a:bodyPr/>
                    <a:lstStyle/>
                    <a:p>
                      <a:pPr algn="ctr"/>
                      <a:r>
                        <a:rPr lang="cs-CZ" sz="1600"/>
                        <a:t>01</a:t>
                      </a:r>
                    </a:p>
                  </a:txBody>
                  <a:tcPr anchor="ctr">
                    <a:lnL>
                      <a:noFill/>
                    </a:lnL>
                    <a:lnR>
                      <a:noFill/>
                    </a:lnR>
                    <a:lnT>
                      <a:noFill/>
                    </a:lnT>
                    <a:lnB>
                      <a:noFill/>
                    </a:lnB>
                  </a:tcPr>
                </a:tc>
                <a:tc>
                  <a:txBody>
                    <a:bodyPr/>
                    <a:lstStyle/>
                    <a:p>
                      <a:pPr algn="ctr"/>
                      <a:r>
                        <a:rPr lang="cs-CZ" sz="1600"/>
                        <a:t>NPNN</a:t>
                      </a:r>
                    </a:p>
                  </a:txBody>
                  <a:tcPr anchor="ctr">
                    <a:lnL>
                      <a:noFill/>
                    </a:lnL>
                    <a:lnR>
                      <a:noFill/>
                    </a:lnR>
                    <a:lnT>
                      <a:noFill/>
                    </a:lnT>
                    <a:lnB>
                      <a:noFill/>
                    </a:lnB>
                  </a:tcPr>
                </a:tc>
                <a:tc>
                  <a:txBody>
                    <a:bodyPr/>
                    <a:lstStyle/>
                    <a:p>
                      <a:pPr algn="ctr"/>
                      <a:r>
                        <a:rPr lang="cs-CZ" sz="1600" dirty="0"/>
                        <a:t>1</a:t>
                      </a:r>
                    </a:p>
                  </a:txBody>
                  <a:tcPr anchor="ctr">
                    <a:lnL>
                      <a:noFill/>
                    </a:lnL>
                    <a:lnR>
                      <a:noFill/>
                    </a:lnR>
                    <a:lnT>
                      <a:noFill/>
                    </a:lnT>
                    <a:lnB>
                      <a:noFill/>
                    </a:lnB>
                  </a:tcPr>
                </a:tc>
                <a:tc>
                  <a:txBody>
                    <a:bodyPr/>
                    <a:lstStyle/>
                    <a:p>
                      <a:pPr algn="ctr"/>
                      <a:r>
                        <a:rPr lang="cs-CZ" sz="1600" dirty="0"/>
                        <a:t>PNNP</a:t>
                      </a:r>
                    </a:p>
                  </a:txBody>
                  <a:tcPr anchor="ctr">
                    <a:lnL>
                      <a:noFill/>
                    </a:lnL>
                    <a:lnR>
                      <a:noFill/>
                    </a:lnR>
                    <a:lnT>
                      <a:noFill/>
                    </a:lnT>
                    <a:lnB>
                      <a:noFill/>
                    </a:lnB>
                  </a:tcPr>
                </a:tc>
                <a:tc>
                  <a:txBody>
                    <a:bodyPr/>
                    <a:lstStyle/>
                    <a:p>
                      <a:pPr algn="ctr"/>
                      <a:r>
                        <a:rPr lang="cs-CZ" sz="1600"/>
                        <a:t>2</a:t>
                      </a:r>
                    </a:p>
                  </a:txBody>
                  <a:tcPr anchor="ctr">
                    <a:lnL>
                      <a:noFill/>
                    </a:lnL>
                    <a:lnR>
                      <a:noFill/>
                    </a:lnR>
                    <a:lnT>
                      <a:noFill/>
                    </a:lnT>
                    <a:lnB>
                      <a:noFill/>
                    </a:lnB>
                  </a:tcPr>
                </a:tc>
                <a:extLst>
                  <a:ext uri="{0D108BD9-81ED-4DB2-BD59-A6C34878D82A}">
                    <a16:rowId xmlns:a16="http://schemas.microsoft.com/office/drawing/2014/main" val="1321129000"/>
                  </a:ext>
                </a:extLst>
              </a:tr>
              <a:tr h="337104">
                <a:tc>
                  <a:txBody>
                    <a:bodyPr/>
                    <a:lstStyle/>
                    <a:p>
                      <a:pPr algn="ctr"/>
                      <a:r>
                        <a:rPr lang="cs-CZ" sz="1600"/>
                        <a:t>100</a:t>
                      </a:r>
                    </a:p>
                  </a:txBody>
                  <a:tcPr anchor="ctr">
                    <a:lnL>
                      <a:noFill/>
                    </a:lnL>
                    <a:lnR>
                      <a:noFill/>
                    </a:lnR>
                    <a:lnT>
                      <a:noFill/>
                    </a:lnT>
                    <a:lnB>
                      <a:noFill/>
                    </a:lnB>
                  </a:tcPr>
                </a:tc>
                <a:tc>
                  <a:txBody>
                    <a:bodyPr/>
                    <a:lstStyle/>
                    <a:p>
                      <a:pPr algn="ctr"/>
                      <a:r>
                        <a:rPr lang="cs-CZ" sz="1600"/>
                        <a:t>NNPNNN</a:t>
                      </a:r>
                    </a:p>
                  </a:txBody>
                  <a:tcPr anchor="ctr">
                    <a:lnL>
                      <a:noFill/>
                    </a:lnL>
                    <a:lnR>
                      <a:noFill/>
                    </a:lnR>
                    <a:lnT>
                      <a:noFill/>
                    </a:lnT>
                    <a:lnB>
                      <a:noFill/>
                    </a:lnB>
                  </a:tcPr>
                </a:tc>
                <a:tc>
                  <a:txBody>
                    <a:bodyPr/>
                    <a:lstStyle/>
                    <a:p>
                      <a:pPr algn="ctr"/>
                      <a:r>
                        <a:rPr lang="cs-CZ" sz="1600"/>
                        <a:t>1</a:t>
                      </a:r>
                    </a:p>
                  </a:txBody>
                  <a:tcPr anchor="ctr">
                    <a:lnL>
                      <a:noFill/>
                    </a:lnL>
                    <a:lnR>
                      <a:noFill/>
                    </a:lnR>
                    <a:lnT>
                      <a:noFill/>
                    </a:lnT>
                    <a:lnB>
                      <a:noFill/>
                    </a:lnB>
                  </a:tcPr>
                </a:tc>
                <a:tc>
                  <a:txBody>
                    <a:bodyPr/>
                    <a:lstStyle/>
                    <a:p>
                      <a:pPr algn="ctr"/>
                      <a:r>
                        <a:rPr lang="cs-CZ" sz="1600" dirty="0"/>
                        <a:t>NPNNPN</a:t>
                      </a:r>
                    </a:p>
                  </a:txBody>
                  <a:tcPr anchor="ctr">
                    <a:lnL>
                      <a:noFill/>
                    </a:lnL>
                    <a:lnR>
                      <a:noFill/>
                    </a:lnR>
                    <a:lnT>
                      <a:noFill/>
                    </a:lnT>
                    <a:lnB>
                      <a:noFill/>
                    </a:lnB>
                  </a:tcPr>
                </a:tc>
                <a:tc>
                  <a:txBody>
                    <a:bodyPr/>
                    <a:lstStyle/>
                    <a:p>
                      <a:pPr algn="ctr"/>
                      <a:r>
                        <a:rPr lang="cs-CZ" sz="1600"/>
                        <a:t>2</a:t>
                      </a:r>
                    </a:p>
                  </a:txBody>
                  <a:tcPr anchor="ctr">
                    <a:lnL>
                      <a:noFill/>
                    </a:lnL>
                    <a:lnR>
                      <a:noFill/>
                    </a:lnR>
                    <a:lnT>
                      <a:noFill/>
                    </a:lnT>
                    <a:lnB>
                      <a:noFill/>
                    </a:lnB>
                  </a:tcPr>
                </a:tc>
                <a:extLst>
                  <a:ext uri="{0D108BD9-81ED-4DB2-BD59-A6C34878D82A}">
                    <a16:rowId xmlns:a16="http://schemas.microsoft.com/office/drawing/2014/main" val="3919543109"/>
                  </a:ext>
                </a:extLst>
              </a:tr>
              <a:tr h="337104">
                <a:tc>
                  <a:txBody>
                    <a:bodyPr/>
                    <a:lstStyle/>
                    <a:p>
                      <a:pPr algn="ctr"/>
                      <a:r>
                        <a:rPr lang="cs-CZ" sz="1600"/>
                        <a:t>101</a:t>
                      </a:r>
                    </a:p>
                  </a:txBody>
                  <a:tcPr anchor="ctr">
                    <a:lnL>
                      <a:noFill/>
                    </a:lnL>
                    <a:lnR>
                      <a:noFill/>
                    </a:lnR>
                    <a:lnT>
                      <a:noFill/>
                    </a:lnT>
                    <a:lnB>
                      <a:noFill/>
                    </a:lnB>
                  </a:tcPr>
                </a:tc>
                <a:tc>
                  <a:txBody>
                    <a:bodyPr/>
                    <a:lstStyle/>
                    <a:p>
                      <a:pPr algn="ctr"/>
                      <a:r>
                        <a:rPr lang="cs-CZ" sz="1600"/>
                        <a:t>PNNPNN</a:t>
                      </a:r>
                    </a:p>
                  </a:txBody>
                  <a:tcPr anchor="ctr">
                    <a:lnL>
                      <a:noFill/>
                    </a:lnL>
                    <a:lnR>
                      <a:noFill/>
                    </a:lnR>
                    <a:lnT>
                      <a:noFill/>
                    </a:lnT>
                    <a:lnB>
                      <a:noFill/>
                    </a:lnB>
                  </a:tcPr>
                </a:tc>
                <a:tc>
                  <a:txBody>
                    <a:bodyPr/>
                    <a:lstStyle/>
                    <a:p>
                      <a:pPr algn="ctr"/>
                      <a:r>
                        <a:rPr lang="cs-CZ" sz="1600"/>
                        <a:t>2</a:t>
                      </a:r>
                    </a:p>
                  </a:txBody>
                  <a:tcPr anchor="ctr">
                    <a:lnL>
                      <a:noFill/>
                    </a:lnL>
                    <a:lnR>
                      <a:noFill/>
                    </a:lnR>
                    <a:lnT>
                      <a:noFill/>
                    </a:lnT>
                    <a:lnB>
                      <a:noFill/>
                    </a:lnB>
                  </a:tcPr>
                </a:tc>
                <a:tc>
                  <a:txBody>
                    <a:bodyPr/>
                    <a:lstStyle/>
                    <a:p>
                      <a:pPr algn="ctr"/>
                      <a:r>
                        <a:rPr lang="cs-CZ" sz="1600" dirty="0"/>
                        <a:t>NPNNNP</a:t>
                      </a:r>
                    </a:p>
                  </a:txBody>
                  <a:tcPr anchor="ctr">
                    <a:lnL>
                      <a:noFill/>
                    </a:lnL>
                    <a:lnR>
                      <a:noFill/>
                    </a:lnR>
                    <a:lnT>
                      <a:noFill/>
                    </a:lnT>
                    <a:lnB>
                      <a:noFill/>
                    </a:lnB>
                  </a:tcPr>
                </a:tc>
                <a:tc>
                  <a:txBody>
                    <a:bodyPr/>
                    <a:lstStyle/>
                    <a:p>
                      <a:pPr algn="ctr"/>
                      <a:r>
                        <a:rPr lang="cs-CZ" sz="1600"/>
                        <a:t>2</a:t>
                      </a:r>
                    </a:p>
                  </a:txBody>
                  <a:tcPr anchor="ctr">
                    <a:lnL>
                      <a:noFill/>
                    </a:lnL>
                    <a:lnR>
                      <a:noFill/>
                    </a:lnR>
                    <a:lnT>
                      <a:noFill/>
                    </a:lnT>
                    <a:lnB>
                      <a:noFill/>
                    </a:lnB>
                  </a:tcPr>
                </a:tc>
                <a:extLst>
                  <a:ext uri="{0D108BD9-81ED-4DB2-BD59-A6C34878D82A}">
                    <a16:rowId xmlns:a16="http://schemas.microsoft.com/office/drawing/2014/main" val="663915093"/>
                  </a:ext>
                </a:extLst>
              </a:tr>
              <a:tr h="589933">
                <a:tc>
                  <a:txBody>
                    <a:bodyPr/>
                    <a:lstStyle/>
                    <a:p>
                      <a:pPr algn="ctr"/>
                      <a:r>
                        <a:rPr lang="cs-CZ" sz="1600"/>
                        <a:t>1100</a:t>
                      </a:r>
                    </a:p>
                  </a:txBody>
                  <a:tcPr anchor="ctr">
                    <a:lnL>
                      <a:noFill/>
                    </a:lnL>
                    <a:lnR>
                      <a:noFill/>
                    </a:lnR>
                    <a:lnT>
                      <a:noFill/>
                    </a:lnT>
                    <a:lnB>
                      <a:noFill/>
                    </a:lnB>
                  </a:tcPr>
                </a:tc>
                <a:tc>
                  <a:txBody>
                    <a:bodyPr/>
                    <a:lstStyle/>
                    <a:p>
                      <a:pPr algn="ctr"/>
                      <a:r>
                        <a:rPr lang="cs-CZ" sz="1600"/>
                        <a:t>NNNNPNNN</a:t>
                      </a:r>
                    </a:p>
                  </a:txBody>
                  <a:tcPr anchor="ctr">
                    <a:lnL>
                      <a:noFill/>
                    </a:lnL>
                    <a:lnR>
                      <a:noFill/>
                    </a:lnR>
                    <a:lnT>
                      <a:noFill/>
                    </a:lnT>
                    <a:lnB>
                      <a:noFill/>
                    </a:lnB>
                  </a:tcPr>
                </a:tc>
                <a:tc>
                  <a:txBody>
                    <a:bodyPr/>
                    <a:lstStyle/>
                    <a:p>
                      <a:pPr algn="ctr"/>
                      <a:r>
                        <a:rPr lang="cs-CZ" sz="1600"/>
                        <a:t>1</a:t>
                      </a:r>
                    </a:p>
                  </a:txBody>
                  <a:tcPr anchor="ctr">
                    <a:lnL>
                      <a:noFill/>
                    </a:lnL>
                    <a:lnR>
                      <a:noFill/>
                    </a:lnR>
                    <a:lnT>
                      <a:noFill/>
                    </a:lnT>
                    <a:lnB>
                      <a:noFill/>
                    </a:lnB>
                  </a:tcPr>
                </a:tc>
                <a:tc>
                  <a:txBody>
                    <a:bodyPr/>
                    <a:lstStyle/>
                    <a:p>
                      <a:pPr algn="ctr"/>
                      <a:r>
                        <a:rPr lang="cs-CZ" sz="1600" dirty="0"/>
                        <a:t>NPNPNNPN</a:t>
                      </a:r>
                    </a:p>
                  </a:txBody>
                  <a:tcPr anchor="ctr">
                    <a:lnL>
                      <a:noFill/>
                    </a:lnL>
                    <a:lnR>
                      <a:noFill/>
                    </a:lnR>
                    <a:lnT>
                      <a:noFill/>
                    </a:lnT>
                    <a:lnB>
                      <a:noFill/>
                    </a:lnB>
                  </a:tcPr>
                </a:tc>
                <a:tc>
                  <a:txBody>
                    <a:bodyPr/>
                    <a:lstStyle/>
                    <a:p>
                      <a:pPr algn="ctr"/>
                      <a:r>
                        <a:rPr lang="cs-CZ" sz="1600" dirty="0"/>
                        <a:t>3</a:t>
                      </a:r>
                    </a:p>
                  </a:txBody>
                  <a:tcPr anchor="ctr">
                    <a:lnL>
                      <a:noFill/>
                    </a:lnL>
                    <a:lnR>
                      <a:noFill/>
                    </a:lnR>
                    <a:lnT>
                      <a:noFill/>
                    </a:lnT>
                    <a:lnB>
                      <a:noFill/>
                    </a:lnB>
                  </a:tcPr>
                </a:tc>
                <a:extLst>
                  <a:ext uri="{0D108BD9-81ED-4DB2-BD59-A6C34878D82A}">
                    <a16:rowId xmlns:a16="http://schemas.microsoft.com/office/drawing/2014/main" val="2224471643"/>
                  </a:ext>
                </a:extLst>
              </a:tr>
              <a:tr h="337104">
                <a:tc>
                  <a:txBody>
                    <a:bodyPr/>
                    <a:lstStyle/>
                    <a:p>
                      <a:pPr algn="ctr"/>
                      <a:r>
                        <a:rPr lang="cs-CZ" sz="1600"/>
                        <a:t>1101</a:t>
                      </a:r>
                    </a:p>
                  </a:txBody>
                  <a:tcPr anchor="ctr">
                    <a:lnL>
                      <a:noFill/>
                    </a:lnL>
                    <a:lnR>
                      <a:noFill/>
                    </a:lnR>
                    <a:lnT>
                      <a:noFill/>
                    </a:lnT>
                    <a:lnB>
                      <a:noFill/>
                    </a:lnB>
                  </a:tcPr>
                </a:tc>
                <a:tc>
                  <a:txBody>
                    <a:bodyPr/>
                    <a:lstStyle/>
                    <a:p>
                      <a:pPr algn="ctr"/>
                      <a:r>
                        <a:rPr lang="cs-CZ" sz="1600"/>
                        <a:t>NNPNNPNN</a:t>
                      </a:r>
                    </a:p>
                  </a:txBody>
                  <a:tcPr anchor="ctr">
                    <a:lnL>
                      <a:noFill/>
                    </a:lnL>
                    <a:lnR>
                      <a:noFill/>
                    </a:lnR>
                    <a:lnT>
                      <a:noFill/>
                    </a:lnT>
                    <a:lnB>
                      <a:noFill/>
                    </a:lnB>
                  </a:tcPr>
                </a:tc>
                <a:tc>
                  <a:txBody>
                    <a:bodyPr/>
                    <a:lstStyle/>
                    <a:p>
                      <a:pPr algn="ctr"/>
                      <a:r>
                        <a:rPr lang="cs-CZ" sz="1600"/>
                        <a:t>2</a:t>
                      </a:r>
                    </a:p>
                  </a:txBody>
                  <a:tcPr anchor="ctr">
                    <a:lnL>
                      <a:noFill/>
                    </a:lnL>
                    <a:lnR>
                      <a:noFill/>
                    </a:lnR>
                    <a:lnT>
                      <a:noFill/>
                    </a:lnT>
                    <a:lnB>
                      <a:noFill/>
                    </a:lnB>
                  </a:tcPr>
                </a:tc>
                <a:tc>
                  <a:txBody>
                    <a:bodyPr/>
                    <a:lstStyle/>
                    <a:p>
                      <a:pPr algn="ctr"/>
                      <a:r>
                        <a:rPr lang="cs-CZ" sz="1600"/>
                        <a:t>NPNPNNNP</a:t>
                      </a:r>
                    </a:p>
                  </a:txBody>
                  <a:tcPr anchor="ctr">
                    <a:lnL>
                      <a:noFill/>
                    </a:lnL>
                    <a:lnR>
                      <a:noFill/>
                    </a:lnR>
                    <a:lnT>
                      <a:noFill/>
                    </a:lnT>
                    <a:lnB>
                      <a:noFill/>
                    </a:lnB>
                  </a:tcPr>
                </a:tc>
                <a:tc>
                  <a:txBody>
                    <a:bodyPr/>
                    <a:lstStyle/>
                    <a:p>
                      <a:pPr algn="ctr"/>
                      <a:r>
                        <a:rPr lang="cs-CZ" sz="1600" dirty="0"/>
                        <a:t>3</a:t>
                      </a:r>
                    </a:p>
                  </a:txBody>
                  <a:tcPr anchor="ctr">
                    <a:lnL>
                      <a:noFill/>
                    </a:lnL>
                    <a:lnR>
                      <a:noFill/>
                    </a:lnR>
                    <a:lnT>
                      <a:noFill/>
                    </a:lnT>
                    <a:lnB>
                      <a:noFill/>
                    </a:lnB>
                  </a:tcPr>
                </a:tc>
                <a:extLst>
                  <a:ext uri="{0D108BD9-81ED-4DB2-BD59-A6C34878D82A}">
                    <a16:rowId xmlns:a16="http://schemas.microsoft.com/office/drawing/2014/main" val="2156434214"/>
                  </a:ext>
                </a:extLst>
              </a:tr>
              <a:tr h="337104">
                <a:tc>
                  <a:txBody>
                    <a:bodyPr/>
                    <a:lstStyle/>
                    <a:p>
                      <a:pPr algn="ctr"/>
                      <a:r>
                        <a:rPr lang="cs-CZ" sz="1600" dirty="0"/>
                        <a:t>111</a:t>
                      </a:r>
                    </a:p>
                  </a:txBody>
                  <a:tcPr anchor="ctr">
                    <a:lnL>
                      <a:noFill/>
                    </a:lnL>
                    <a:lnR>
                      <a:noFill/>
                    </a:lnR>
                    <a:lnT>
                      <a:noFill/>
                    </a:lnT>
                    <a:lnB>
                      <a:noFill/>
                    </a:lnB>
                  </a:tcPr>
                </a:tc>
                <a:tc>
                  <a:txBody>
                    <a:bodyPr/>
                    <a:lstStyle/>
                    <a:p>
                      <a:pPr algn="ctr"/>
                      <a:r>
                        <a:rPr lang="cs-CZ" sz="1600" dirty="0"/>
                        <a:t>NNNPNN</a:t>
                      </a:r>
                    </a:p>
                  </a:txBody>
                  <a:tcPr anchor="ctr">
                    <a:lnL>
                      <a:noFill/>
                    </a:lnL>
                    <a:lnR>
                      <a:noFill/>
                    </a:lnR>
                    <a:lnT>
                      <a:noFill/>
                    </a:lnT>
                    <a:lnB>
                      <a:noFill/>
                    </a:lnB>
                  </a:tcPr>
                </a:tc>
                <a:tc>
                  <a:txBody>
                    <a:bodyPr/>
                    <a:lstStyle/>
                    <a:p>
                      <a:pPr algn="ctr"/>
                      <a:r>
                        <a:rPr lang="cs-CZ" sz="1600"/>
                        <a:t>1</a:t>
                      </a:r>
                    </a:p>
                  </a:txBody>
                  <a:tcPr anchor="ctr">
                    <a:lnL>
                      <a:noFill/>
                    </a:lnL>
                    <a:lnR>
                      <a:noFill/>
                    </a:lnR>
                    <a:lnT>
                      <a:noFill/>
                    </a:lnT>
                    <a:lnB>
                      <a:noFill/>
                    </a:lnB>
                  </a:tcPr>
                </a:tc>
                <a:tc>
                  <a:txBody>
                    <a:bodyPr/>
                    <a:lstStyle/>
                    <a:p>
                      <a:pPr algn="ctr"/>
                      <a:r>
                        <a:rPr lang="cs-CZ" sz="1600"/>
                        <a:t>NPNPNP</a:t>
                      </a:r>
                    </a:p>
                  </a:txBody>
                  <a:tcPr anchor="ctr">
                    <a:lnL>
                      <a:noFill/>
                    </a:lnL>
                    <a:lnR>
                      <a:noFill/>
                    </a:lnR>
                    <a:lnT>
                      <a:noFill/>
                    </a:lnT>
                    <a:lnB>
                      <a:noFill/>
                    </a:lnB>
                  </a:tcPr>
                </a:tc>
                <a:tc>
                  <a:txBody>
                    <a:bodyPr/>
                    <a:lstStyle/>
                    <a:p>
                      <a:pPr algn="ctr"/>
                      <a:r>
                        <a:rPr lang="cs-CZ" sz="1600" dirty="0"/>
                        <a:t>3</a:t>
                      </a:r>
                    </a:p>
                  </a:txBody>
                  <a:tcPr anchor="ctr">
                    <a:lnL>
                      <a:noFill/>
                    </a:lnL>
                    <a:lnR>
                      <a:noFill/>
                    </a:lnR>
                    <a:lnT>
                      <a:noFill/>
                    </a:lnT>
                    <a:lnB>
                      <a:noFill/>
                    </a:lnB>
                  </a:tcPr>
                </a:tc>
                <a:extLst>
                  <a:ext uri="{0D108BD9-81ED-4DB2-BD59-A6C34878D82A}">
                    <a16:rowId xmlns:a16="http://schemas.microsoft.com/office/drawing/2014/main" val="2222171661"/>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4032355" y="463950"/>
            <a:ext cx="5111646" cy="550415"/>
          </a:xfrm>
        </p:spPr>
        <p:txBody>
          <a:bodyPr>
            <a:noAutofit/>
          </a:bodyPr>
          <a:lstStyle/>
          <a:p>
            <a:r>
              <a:rPr lang="cs-CZ" sz="2200" dirty="0">
                <a:latin typeface="Calibri" panose="020F0502020204030204" pitchFamily="34" charset="0"/>
              </a:rPr>
              <a:t>PRML (</a:t>
            </a:r>
            <a:r>
              <a:rPr lang="cs-CZ" sz="2200" dirty="0" err="1">
                <a:latin typeface="Calibri" panose="020F0502020204030204" pitchFamily="34" charset="0"/>
              </a:rPr>
              <a:t>Partial</a:t>
            </a:r>
            <a:r>
              <a:rPr lang="cs-CZ" sz="2200" dirty="0">
                <a:latin typeface="Calibri" panose="020F0502020204030204" pitchFamily="34" charset="0"/>
              </a:rPr>
              <a:t> Response Max. </a:t>
            </a:r>
            <a:r>
              <a:rPr lang="cs-CZ" sz="2200" dirty="0" err="1">
                <a:latin typeface="Calibri" panose="020F0502020204030204" pitchFamily="34" charset="0"/>
              </a:rPr>
              <a:t>Likehood</a:t>
            </a:r>
            <a:r>
              <a:rPr lang="cs-CZ" sz="2200" dirty="0">
                <a:latin typeface="Calibri" panose="020F0502020204030204" pitchFamily="34" charset="0"/>
              </a:rPr>
              <a:t>)</a:t>
            </a:r>
          </a:p>
        </p:txBody>
      </p:sp>
      <p:sp>
        <p:nvSpPr>
          <p:cNvPr id="40963" name="Rectangle 3"/>
          <p:cNvSpPr>
            <a:spLocks noGrp="1" noChangeArrowheads="1"/>
          </p:cNvSpPr>
          <p:nvPr>
            <p:ph type="body" idx="4294967295"/>
          </p:nvPr>
        </p:nvSpPr>
        <p:spPr>
          <a:xfrm>
            <a:off x="250825" y="1258784"/>
            <a:ext cx="8642350" cy="5265841"/>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PRML</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přináší další zvýšení hustoty ukládaných dat</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čtené impulsy se zpracovávají </a:t>
            </a:r>
            <a:br>
              <a:rPr lang="cs-CZ" sz="2000" dirty="0">
                <a:latin typeface="Calibri" panose="020F0502020204030204" pitchFamily="34" charset="0"/>
              </a:rPr>
            </a:br>
            <a:r>
              <a:rPr lang="cs-CZ" sz="2000" dirty="0">
                <a:latin typeface="Calibri" panose="020F0502020204030204" pitchFamily="34" charset="0"/>
              </a:rPr>
              <a:t>digitálním signálovým </a:t>
            </a:r>
            <a:br>
              <a:rPr lang="cs-CZ" sz="2000" dirty="0">
                <a:latin typeface="Calibri" panose="020F0502020204030204" pitchFamily="34" charset="0"/>
              </a:rPr>
            </a:br>
            <a:r>
              <a:rPr lang="cs-CZ" sz="2000" dirty="0">
                <a:latin typeface="Calibri" panose="020F0502020204030204" pitchFamily="34" charset="0"/>
              </a:rPr>
              <a:t>procesorem (DSP)</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ten přesně ví, jak má vypadat </a:t>
            </a:r>
            <a:br>
              <a:rPr lang="cs-CZ" sz="2000" dirty="0">
                <a:latin typeface="Calibri" panose="020F0502020204030204" pitchFamily="34" charset="0"/>
              </a:rPr>
            </a:br>
            <a:r>
              <a:rPr lang="cs-CZ" sz="2000" dirty="0">
                <a:latin typeface="Calibri" panose="020F0502020204030204" pitchFamily="34" charset="0"/>
              </a:rPr>
              <a:t>sled signálů vyvolaný hustě </a:t>
            </a:r>
            <a:br>
              <a:rPr lang="cs-CZ" sz="2000" dirty="0">
                <a:latin typeface="Calibri" panose="020F0502020204030204" pitchFamily="34" charset="0"/>
              </a:rPr>
            </a:br>
            <a:r>
              <a:rPr lang="cs-CZ" sz="2000" dirty="0">
                <a:latin typeface="Calibri" panose="020F0502020204030204" pitchFamily="34" charset="0"/>
              </a:rPr>
              <a:t>ležícími dipóly, dokáže </a:t>
            </a:r>
            <a:br>
              <a:rPr lang="cs-CZ" sz="2000" dirty="0">
                <a:latin typeface="Calibri" panose="020F0502020204030204" pitchFamily="34" charset="0"/>
              </a:rPr>
            </a:br>
            <a:r>
              <a:rPr lang="cs-CZ" sz="2000" dirty="0">
                <a:latin typeface="Calibri" panose="020F0502020204030204" pitchFamily="34" charset="0"/>
              </a:rPr>
              <a:t>dopočítat i chybějící údaj</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rozezná tedy více dipólů </a:t>
            </a:r>
            <a:br>
              <a:rPr lang="cs-CZ" sz="2000" dirty="0">
                <a:latin typeface="Calibri" panose="020F0502020204030204" pitchFamily="34" charset="0"/>
              </a:rPr>
            </a:br>
            <a:r>
              <a:rPr lang="cs-CZ" sz="2000" dirty="0">
                <a:latin typeface="Calibri" panose="020F0502020204030204" pitchFamily="34" charset="0"/>
              </a:rPr>
              <a:t>na malé ploše, což vede </a:t>
            </a:r>
            <a:br>
              <a:rPr lang="cs-CZ" sz="2000" dirty="0">
                <a:latin typeface="Calibri" panose="020F0502020204030204" pitchFamily="34" charset="0"/>
              </a:rPr>
            </a:br>
            <a:r>
              <a:rPr lang="cs-CZ" sz="2000" dirty="0">
                <a:latin typeface="Calibri" panose="020F0502020204030204" pitchFamily="34" charset="0"/>
              </a:rPr>
              <a:t>ke zvýšení kapacity disku</a:t>
            </a:r>
          </a:p>
        </p:txBody>
      </p:sp>
      <p:pic>
        <p:nvPicPr>
          <p:cNvPr id="5122" name="Picture 2" descr="D:\DropBox\SkyDrive\UHK\Architektura-inovace\diagram_P10S1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97246" y="2292281"/>
            <a:ext cx="4766874" cy="43752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3672590" y="478941"/>
            <a:ext cx="5471409" cy="550415"/>
          </a:xfrm>
        </p:spPr>
        <p:txBody>
          <a:bodyPr>
            <a:noAutofit/>
          </a:bodyPr>
          <a:lstStyle/>
          <a:p>
            <a:r>
              <a:rPr lang="cs-CZ" sz="2200" dirty="0" err="1">
                <a:latin typeface="Calibri" panose="020F0502020204030204" pitchFamily="34" charset="0"/>
              </a:rPr>
              <a:t>Prekompenzace</a:t>
            </a:r>
            <a:r>
              <a:rPr lang="cs-CZ" sz="2200" dirty="0">
                <a:latin typeface="Calibri" panose="020F0502020204030204" pitchFamily="34" charset="0"/>
              </a:rPr>
              <a:t> (</a:t>
            </a:r>
            <a:r>
              <a:rPr lang="cs-CZ" sz="2200" dirty="0" err="1">
                <a:latin typeface="Calibri" panose="020F0502020204030204" pitchFamily="34" charset="0"/>
              </a:rPr>
              <a:t>write</a:t>
            </a:r>
            <a:r>
              <a:rPr lang="cs-CZ" sz="2200" dirty="0">
                <a:latin typeface="Calibri" panose="020F0502020204030204" pitchFamily="34" charset="0"/>
              </a:rPr>
              <a:t> </a:t>
            </a:r>
            <a:r>
              <a:rPr lang="cs-CZ" sz="2200" dirty="0" err="1">
                <a:latin typeface="Calibri" panose="020F0502020204030204" pitchFamily="34" charset="0"/>
              </a:rPr>
              <a:t>precompensation</a:t>
            </a:r>
            <a:r>
              <a:rPr lang="cs-CZ" sz="2200" dirty="0">
                <a:latin typeface="Calibri" panose="020F0502020204030204" pitchFamily="34" charset="0"/>
              </a:rPr>
              <a:t>)</a:t>
            </a:r>
          </a:p>
        </p:txBody>
      </p:sp>
      <p:sp>
        <p:nvSpPr>
          <p:cNvPr id="43011" name="Rectangle 3"/>
          <p:cNvSpPr>
            <a:spLocks noGrp="1" noChangeArrowheads="1"/>
          </p:cNvSpPr>
          <p:nvPr>
            <p:ph type="body" idx="4294967295"/>
          </p:nvPr>
        </p:nvSpPr>
        <p:spPr>
          <a:xfrm>
            <a:off x="250825" y="1258784"/>
            <a:ext cx="8642350" cy="5265841"/>
          </a:xfrm>
          <a:prstGeom prst="rect">
            <a:avLst/>
          </a:prstGeom>
        </p:spPr>
        <p:txBody>
          <a:bodyPr/>
          <a:lstStyle/>
          <a:p>
            <a:pPr marL="269875"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Díky geometrii disku jsou vnější stopy delší než vnitřní</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sektor stopy 0 (první vnější stopa) je delší než stejný sektor poslední stopy, přesto oba sektory nesou stejné množství dat</a:t>
            </a:r>
          </a:p>
          <a:p>
            <a:pPr marL="269875"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Dipóly jsou malými magnety</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mají své severní a jižní póly</a:t>
            </a:r>
          </a:p>
          <a:p>
            <a:pPr marL="809625" lvl="2" indent="-269875">
              <a:lnSpc>
                <a:spcPct val="90000"/>
              </a:lnSpc>
              <a:buClr>
                <a:schemeClr val="tx2">
                  <a:lumMod val="60000"/>
                  <a:lumOff val="40000"/>
                </a:schemeClr>
              </a:buClr>
              <a:buFont typeface="Comenia Sans" pitchFamily="50" charset="-18"/>
              <a:buChar char="="/>
            </a:pPr>
            <a:r>
              <a:rPr lang="cs-CZ" sz="1800" dirty="0">
                <a:latin typeface="Calibri" panose="020F0502020204030204" pitchFamily="34" charset="0"/>
              </a:rPr>
              <a:t>stejné póly se odpuzuji, opačné přitahují</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 na vnitřních stopách, kde jsou dipóly blízko u sebe</a:t>
            </a:r>
          </a:p>
          <a:p>
            <a:pPr marL="809625" lvl="2" indent="-269875">
              <a:lnSpc>
                <a:spcPct val="90000"/>
              </a:lnSpc>
              <a:buClr>
                <a:schemeClr val="tx2">
                  <a:lumMod val="60000"/>
                  <a:lumOff val="40000"/>
                </a:schemeClr>
              </a:buClr>
              <a:buFont typeface="Comenia Sans" pitchFamily="50" charset="-18"/>
              <a:buChar char="="/>
            </a:pPr>
            <a:r>
              <a:rPr lang="cs-CZ" sz="1800" dirty="0">
                <a:latin typeface="Calibri" panose="020F0502020204030204" pitchFamily="34" charset="0"/>
              </a:rPr>
              <a:t>hrozí nebezpečí, že při jisté kombinaci kladných a záporných impulsů, např. 1100..., mohou v důsledku přitažlivých a odpudivých sil vniknout bity do sebe, čímž se informace naruší a data budou nečitelná</a:t>
            </a:r>
          </a:p>
          <a:p>
            <a:pPr marL="269875"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Obrana je </a:t>
            </a:r>
            <a:r>
              <a:rPr lang="cs-CZ" sz="2400" dirty="0" err="1">
                <a:latin typeface="Calibri" panose="020F0502020204030204" pitchFamily="34" charset="0"/>
                <a:cs typeface="+mn-cs"/>
              </a:rPr>
              <a:t>prekompenzace</a:t>
            </a:r>
            <a:endParaRPr lang="cs-CZ" sz="2400" dirty="0">
              <a:latin typeface="Calibri" panose="020F0502020204030204" pitchFamily="34" charset="0"/>
              <a:cs typeface="+mn-cs"/>
            </a:endParaRP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řadič počítá s pohybem dipólů a posouvá zapisované impulsy proti směru předpokládaných přitažlivých sil</a:t>
            </a:r>
          </a:p>
          <a:p>
            <a:pPr marL="809625" lvl="2" indent="-269875">
              <a:lnSpc>
                <a:spcPct val="90000"/>
              </a:lnSpc>
              <a:buClr>
                <a:schemeClr val="tx2">
                  <a:lumMod val="60000"/>
                  <a:lumOff val="40000"/>
                </a:schemeClr>
              </a:buClr>
              <a:buFont typeface="Comenia Sans" pitchFamily="50" charset="-18"/>
              <a:buChar char="="/>
            </a:pPr>
            <a:r>
              <a:rPr lang="cs-CZ" sz="1800" dirty="0">
                <a:latin typeface="Calibri" panose="020F0502020204030204" pitchFamily="34" charset="0"/>
              </a:rPr>
              <a:t>bity jsou úmyslně ukládány na geometricky špatné místo, ale působením vzájemných magnetických sil se srovnají</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pro </a:t>
            </a:r>
            <a:r>
              <a:rPr lang="cs-CZ" sz="2000" dirty="0" err="1">
                <a:latin typeface="Calibri" panose="020F0502020204030204" pitchFamily="34" charset="0"/>
              </a:rPr>
              <a:t>prekompenzaci</a:t>
            </a:r>
            <a:r>
              <a:rPr lang="cs-CZ" sz="2000" dirty="0">
                <a:latin typeface="Calibri" panose="020F0502020204030204" pitchFamily="34" charset="0"/>
              </a:rPr>
              <a:t> používá zkratka CPZ</a:t>
            </a:r>
            <a:endParaRPr lang="cs-CZ" dirty="0">
              <a:latin typeface="Calibri" panose="020F050202020403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normAutofit/>
          </a:bodyPr>
          <a:lstStyle/>
          <a:p>
            <a:r>
              <a:rPr lang="cs-CZ" sz="2800" dirty="0" err="1">
                <a:latin typeface="Calibri" panose="020F0502020204030204" pitchFamily="34" charset="0"/>
              </a:rPr>
              <a:t>Zone</a:t>
            </a:r>
            <a:r>
              <a:rPr lang="cs-CZ" sz="2800" dirty="0">
                <a:latin typeface="Calibri" panose="020F0502020204030204" pitchFamily="34" charset="0"/>
              </a:rPr>
              <a:t> Bit </a:t>
            </a:r>
            <a:r>
              <a:rPr lang="cs-CZ" sz="2800" dirty="0" err="1">
                <a:latin typeface="Calibri" panose="020F0502020204030204" pitchFamily="34" charset="0"/>
              </a:rPr>
              <a:t>Recording</a:t>
            </a:r>
            <a:r>
              <a:rPr lang="cs-CZ" sz="2800" dirty="0">
                <a:latin typeface="Calibri" panose="020F0502020204030204" pitchFamily="34" charset="0"/>
              </a:rPr>
              <a:t> (ZBR)</a:t>
            </a:r>
          </a:p>
        </p:txBody>
      </p:sp>
      <p:sp>
        <p:nvSpPr>
          <p:cNvPr id="49155"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3525">
              <a:lnSpc>
                <a:spcPct val="90000"/>
              </a:lnSpc>
              <a:buClr>
                <a:schemeClr val="tx2">
                  <a:lumMod val="60000"/>
                  <a:lumOff val="40000"/>
                </a:schemeClr>
              </a:buClr>
              <a:buFont typeface="Comenia Sans" pitchFamily="50" charset="-18"/>
              <a:buChar char="="/>
            </a:pPr>
            <a:r>
              <a:rPr lang="cs-CZ" sz="2400" dirty="0">
                <a:cs typeface="+mn-cs"/>
              </a:rPr>
              <a:t>Při ZBR je plocha povrchu disku rozdělena na zóny</a:t>
            </a:r>
          </a:p>
          <a:p>
            <a:pPr marL="539750" lvl="1" indent="-263525">
              <a:lnSpc>
                <a:spcPct val="90000"/>
              </a:lnSpc>
              <a:buClr>
                <a:schemeClr val="tx2">
                  <a:lumMod val="60000"/>
                  <a:lumOff val="40000"/>
                </a:schemeClr>
              </a:buClr>
              <a:buFont typeface="Comenia Sans" pitchFamily="50" charset="-18"/>
              <a:buChar char="="/>
            </a:pPr>
            <a:r>
              <a:rPr lang="cs-CZ" sz="2000" dirty="0">
                <a:cs typeface="+mn-cs"/>
              </a:rPr>
              <a:t>každá zóna má jiný počet sektorů</a:t>
            </a:r>
          </a:p>
          <a:p>
            <a:pPr marL="809625" lvl="2" indent="-263525">
              <a:lnSpc>
                <a:spcPct val="90000"/>
              </a:lnSpc>
              <a:buClr>
                <a:schemeClr val="tx2">
                  <a:lumMod val="60000"/>
                  <a:lumOff val="40000"/>
                </a:schemeClr>
              </a:buClr>
              <a:buFont typeface="Comenia Sans" pitchFamily="50" charset="-18"/>
              <a:buChar char="="/>
            </a:pPr>
            <a:r>
              <a:rPr lang="cs-CZ" sz="1800" dirty="0">
                <a:cs typeface="+mn-cs"/>
              </a:rPr>
              <a:t>vnitřní (v níž jsou stopy nejkratší) 35, druhá 36 a poslední, úplně vnější (a nejdelší), 54</a:t>
            </a:r>
          </a:p>
          <a:p>
            <a:pPr marL="809625" lvl="2" indent="-263525">
              <a:lnSpc>
                <a:spcPct val="90000"/>
              </a:lnSpc>
              <a:buClr>
                <a:schemeClr val="tx2">
                  <a:lumMod val="60000"/>
                  <a:lumOff val="40000"/>
                </a:schemeClr>
              </a:buClr>
              <a:buFont typeface="Comenia Sans" pitchFamily="50" charset="-18"/>
              <a:buChar char="="/>
            </a:pPr>
            <a:r>
              <a:rPr lang="cs-CZ" sz="1800" dirty="0">
                <a:cs typeface="+mn-cs"/>
              </a:rPr>
              <a:t>optimalizuje se tak počet sektorů - v dlouhých stopách jich je více, v kratších méně</a:t>
            </a:r>
          </a:p>
          <a:p>
            <a:pPr marL="809625" lvl="2" indent="-263525">
              <a:lnSpc>
                <a:spcPct val="90000"/>
              </a:lnSpc>
              <a:buClr>
                <a:schemeClr val="tx2">
                  <a:lumMod val="60000"/>
                  <a:lumOff val="40000"/>
                </a:schemeClr>
              </a:buClr>
              <a:buFont typeface="Comenia Sans" pitchFamily="50" charset="-18"/>
              <a:buChar char="="/>
            </a:pPr>
            <a:r>
              <a:rPr lang="cs-CZ" sz="1800" dirty="0">
                <a:cs typeface="+mn-cs"/>
              </a:rPr>
              <a:t>ve srovnání s CPZ zvyšuje ZBR kapacitu</a:t>
            </a:r>
          </a:p>
          <a:p>
            <a:pPr marL="809625" lvl="2" indent="-263525">
              <a:lnSpc>
                <a:spcPct val="90000"/>
              </a:lnSpc>
              <a:buClr>
                <a:schemeClr val="tx2">
                  <a:lumMod val="60000"/>
                  <a:lumOff val="40000"/>
                </a:schemeClr>
              </a:buClr>
              <a:buFont typeface="Comenia Sans" pitchFamily="50" charset="-18"/>
              <a:buChar char="="/>
            </a:pPr>
            <a:r>
              <a:rPr lang="cs-CZ" sz="1800" dirty="0">
                <a:cs typeface="+mn-cs"/>
              </a:rPr>
              <a:t>klade vyšší nároky na elektroniku řadiče</a:t>
            </a:r>
          </a:p>
        </p:txBody>
      </p:sp>
      <p:pic>
        <p:nvPicPr>
          <p:cNvPr id="57346" name="Picture 2" descr="http://www.sal.ksu.edu/faculty/tim/ossg/_images/zbr.png"/>
          <p:cNvPicPr>
            <a:picLocks noChangeAspect="1" noChangeArrowheads="1"/>
          </p:cNvPicPr>
          <p:nvPr/>
        </p:nvPicPr>
        <p:blipFill>
          <a:blip r:embed="rId3"/>
          <a:srcRect r="6121" b="11729"/>
          <a:stretch>
            <a:fillRect/>
          </a:stretch>
        </p:blipFill>
        <p:spPr bwMode="auto">
          <a:xfrm>
            <a:off x="1377528" y="4122283"/>
            <a:ext cx="6388925" cy="2559706"/>
          </a:xfrm>
          <a:prstGeom prst="rect">
            <a:avLst/>
          </a:prstGeom>
          <a:noFill/>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normAutofit/>
          </a:bodyPr>
          <a:lstStyle/>
          <a:p>
            <a:r>
              <a:rPr lang="cs-CZ" sz="2800" dirty="0">
                <a:latin typeface="Calibri" panose="020F0502020204030204" pitchFamily="34" charset="0"/>
              </a:rPr>
              <a:t>Spolehlivost disku</a:t>
            </a:r>
          </a:p>
        </p:txBody>
      </p:sp>
      <p:sp>
        <p:nvSpPr>
          <p:cNvPr id="53251"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Spolehlivost je ovlivněna mnoha faktory, z praktického hlediska nás zajímají dva parametry disku:</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střední doba mezi chybami – MTBF</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Podpora S.M.A.R.T.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normAutofit/>
          </a:bodyPr>
          <a:lstStyle/>
          <a:p>
            <a:r>
              <a:rPr lang="cs-CZ" sz="2800" dirty="0">
                <a:latin typeface="Calibri" panose="020F0502020204030204" pitchFamily="34" charset="0"/>
              </a:rPr>
              <a:t>MTBF</a:t>
            </a:r>
          </a:p>
        </p:txBody>
      </p:sp>
      <p:sp>
        <p:nvSpPr>
          <p:cNvPr id="55299"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Střední doba mezi chybami - MTBF (</a:t>
            </a:r>
            <a:r>
              <a:rPr lang="cs-CZ" sz="2800" dirty="0" err="1">
                <a:latin typeface="Calibri" panose="020F0502020204030204" pitchFamily="34" charset="0"/>
                <a:cs typeface="+mn-cs"/>
              </a:rPr>
              <a:t>Mean</a:t>
            </a:r>
            <a:r>
              <a:rPr lang="cs-CZ" sz="2800" dirty="0">
                <a:latin typeface="Calibri" panose="020F0502020204030204" pitchFamily="34" charset="0"/>
                <a:cs typeface="+mn-cs"/>
              </a:rPr>
              <a:t> Time </a:t>
            </a:r>
            <a:r>
              <a:rPr lang="cs-CZ" sz="2800" dirty="0" err="1">
                <a:latin typeface="Calibri" panose="020F0502020204030204" pitchFamily="34" charset="0"/>
                <a:cs typeface="+mn-cs"/>
              </a:rPr>
              <a:t>Between</a:t>
            </a:r>
            <a:r>
              <a:rPr lang="cs-CZ" sz="2800" dirty="0">
                <a:latin typeface="Calibri" panose="020F0502020204030204" pitchFamily="34" charset="0"/>
                <a:cs typeface="+mn-cs"/>
              </a:rPr>
              <a:t> </a:t>
            </a:r>
            <a:r>
              <a:rPr lang="cs-CZ" sz="2800" dirty="0" err="1">
                <a:latin typeface="Calibri" panose="020F0502020204030204" pitchFamily="34" charset="0"/>
                <a:cs typeface="+mn-cs"/>
              </a:rPr>
              <a:t>Failures</a:t>
            </a:r>
            <a:r>
              <a:rPr lang="cs-CZ" sz="2800" dirty="0">
                <a:latin typeface="Calibri" panose="020F0502020204030204" pitchFamily="34" charset="0"/>
                <a:cs typeface="+mn-cs"/>
              </a:rPr>
              <a:t>)</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snaží se vystihnout poruchovost disku</a:t>
            </a:r>
          </a:p>
          <a:p>
            <a:pPr marL="809625" lvl="2"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je výsledkem simulovaného umělého stárnutí a statistických pravděpodobnostních výpočtů</a:t>
            </a:r>
          </a:p>
          <a:p>
            <a:pPr marL="809625" lvl="2"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výsledné hodnoty vycházejí ve statisících hodin. </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MTBF je jistě indikátorem spolehlivosti</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normAutofit/>
          </a:bodyPr>
          <a:lstStyle/>
          <a:p>
            <a:r>
              <a:rPr lang="cs-CZ" sz="2800" dirty="0">
                <a:latin typeface="Calibri" panose="020F0502020204030204" pitchFamily="34" charset="0"/>
              </a:rPr>
              <a:t>S.M.A.R.T.</a:t>
            </a:r>
          </a:p>
        </p:txBody>
      </p:sp>
      <p:sp>
        <p:nvSpPr>
          <p:cNvPr id="57347"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352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S.M.A.R.T. (</a:t>
            </a:r>
            <a:r>
              <a:rPr lang="cs-CZ" sz="2800" dirty="0" err="1">
                <a:latin typeface="Calibri" panose="020F0502020204030204" pitchFamily="34" charset="0"/>
                <a:cs typeface="+mn-cs"/>
              </a:rPr>
              <a:t>Self</a:t>
            </a:r>
            <a:r>
              <a:rPr lang="cs-CZ" sz="2800" dirty="0">
                <a:latin typeface="Calibri" panose="020F0502020204030204" pitchFamily="34" charset="0"/>
                <a:cs typeface="+mn-cs"/>
              </a:rPr>
              <a:t>-Monitoring </a:t>
            </a:r>
            <a:r>
              <a:rPr lang="cs-CZ" sz="2800" dirty="0" err="1">
                <a:latin typeface="Calibri" panose="020F0502020204030204" pitchFamily="34" charset="0"/>
                <a:cs typeface="+mn-cs"/>
              </a:rPr>
              <a:t>Analysis</a:t>
            </a:r>
            <a:r>
              <a:rPr lang="cs-CZ" sz="2800" dirty="0">
                <a:latin typeface="Calibri" panose="020F0502020204030204" pitchFamily="34" charset="0"/>
                <a:cs typeface="+mn-cs"/>
              </a:rPr>
              <a:t> </a:t>
            </a:r>
            <a:r>
              <a:rPr lang="cs-CZ" sz="2800" dirty="0" err="1">
                <a:latin typeface="Calibri" panose="020F0502020204030204" pitchFamily="34" charset="0"/>
                <a:cs typeface="+mn-cs"/>
              </a:rPr>
              <a:t>and</a:t>
            </a:r>
            <a:r>
              <a:rPr lang="cs-CZ" sz="2800" dirty="0">
                <a:latin typeface="Calibri" panose="020F0502020204030204" pitchFamily="34" charset="0"/>
                <a:cs typeface="+mn-cs"/>
              </a:rPr>
              <a:t> Reporting Technology)</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je technologie umožňující předvídat možné selhání pevného disku.</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založena na sledování přesně definovaných vlastností disků</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každá vlastnost má přesně definovaný rozsah hodnot</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pokud se některá z hodnot dostane mimo vymezené hranice, je indikována možnost vzniku chyby</a:t>
            </a: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řadič disku, který vlastnosti disku sleduje, uloží zprávu o pravděpodobném vzniku chyby do paměti EEPROM</a:t>
            </a: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odtud údaje přečte a vyhodnotí speciální software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normAutofit/>
          </a:bodyPr>
          <a:lstStyle/>
          <a:p>
            <a:r>
              <a:rPr lang="cs-CZ" sz="2800" dirty="0">
                <a:latin typeface="Calibri" panose="020F0502020204030204" pitchFamily="34" charset="0"/>
              </a:rPr>
              <a:t>S.M.A.R.T.</a:t>
            </a:r>
          </a:p>
        </p:txBody>
      </p:sp>
      <p:sp>
        <p:nvSpPr>
          <p:cNvPr id="59395"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Ke správné funkci SMART potřebujete:</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disk i řadič, které „umí“ SMART</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BIOS podporující SMART</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speciální software pro zpracování varovného signálu předpovídajícího blížící se chybu disku</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a:xfrm>
            <a:off x="4330461" y="478941"/>
            <a:ext cx="4409696" cy="550415"/>
          </a:xfrm>
        </p:spPr>
        <p:txBody>
          <a:bodyPr>
            <a:noAutofit/>
          </a:bodyPr>
          <a:lstStyle/>
          <a:p>
            <a:r>
              <a:rPr lang="cs-CZ" sz="2800" dirty="0">
                <a:latin typeface="Calibri" panose="020F0502020204030204" pitchFamily="34" charset="0"/>
              </a:rPr>
              <a:t>Některé Atributy S.M.A.R.T.</a:t>
            </a:r>
          </a:p>
        </p:txBody>
      </p:sp>
      <p:sp>
        <p:nvSpPr>
          <p:cNvPr id="63491"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3525">
              <a:lnSpc>
                <a:spcPct val="90000"/>
              </a:lnSpc>
              <a:buClr>
                <a:schemeClr val="tx2">
                  <a:lumMod val="60000"/>
                  <a:lumOff val="40000"/>
                </a:schemeClr>
              </a:buClr>
              <a:buFont typeface="Comenia Sans" pitchFamily="50" charset="-18"/>
              <a:buChar char="="/>
            </a:pPr>
            <a:r>
              <a:rPr lang="cs-CZ" sz="2400" dirty="0" err="1">
                <a:latin typeface="Calibri" panose="020F0502020204030204" pitchFamily="34" charset="0"/>
                <a:cs typeface="+mn-cs"/>
              </a:rPr>
              <a:t>Raw</a:t>
            </a:r>
            <a:r>
              <a:rPr lang="cs-CZ" sz="2400" dirty="0">
                <a:latin typeface="Calibri" panose="020F0502020204030204" pitchFamily="34" charset="0"/>
                <a:cs typeface="+mn-cs"/>
              </a:rPr>
              <a:t> </a:t>
            </a:r>
            <a:r>
              <a:rPr lang="cs-CZ" sz="2400" dirty="0" err="1">
                <a:latin typeface="Calibri" panose="020F0502020204030204" pitchFamily="34" charset="0"/>
                <a:cs typeface="+mn-cs"/>
              </a:rPr>
              <a:t>Read</a:t>
            </a:r>
            <a:r>
              <a:rPr lang="cs-CZ" sz="2400" dirty="0">
                <a:latin typeface="Calibri" panose="020F0502020204030204" pitchFamily="34" charset="0"/>
                <a:cs typeface="+mn-cs"/>
              </a:rPr>
              <a:t> Error </a:t>
            </a:r>
            <a:r>
              <a:rPr lang="cs-CZ" sz="2400" dirty="0" err="1">
                <a:latin typeface="Calibri" panose="020F0502020204030204" pitchFamily="34" charset="0"/>
                <a:cs typeface="+mn-cs"/>
              </a:rPr>
              <a:t>Rate</a:t>
            </a:r>
            <a:endParaRPr lang="cs-CZ" sz="2400" dirty="0">
              <a:latin typeface="Calibri" panose="020F0502020204030204" pitchFamily="34" charset="0"/>
              <a:cs typeface="+mn-cs"/>
            </a:endParaRPr>
          </a:p>
          <a:p>
            <a:pPr marL="539750" lvl="1"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počet chybných čtení dat z plotny</a:t>
            </a:r>
          </a:p>
          <a:p>
            <a:pPr marL="269875"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Spin </a:t>
            </a:r>
            <a:r>
              <a:rPr lang="cs-CZ" sz="2400" dirty="0" err="1">
                <a:latin typeface="Calibri" panose="020F0502020204030204" pitchFamily="34" charset="0"/>
                <a:cs typeface="+mn-cs"/>
              </a:rPr>
              <a:t>Up</a:t>
            </a:r>
            <a:r>
              <a:rPr lang="cs-CZ" sz="2400" dirty="0">
                <a:latin typeface="Calibri" panose="020F0502020204030204" pitchFamily="34" charset="0"/>
                <a:cs typeface="+mn-cs"/>
              </a:rPr>
              <a:t> </a:t>
            </a:r>
            <a:r>
              <a:rPr lang="cs-CZ" sz="2400" dirty="0" err="1">
                <a:latin typeface="Calibri" panose="020F0502020204030204" pitchFamily="34" charset="0"/>
                <a:cs typeface="+mn-cs"/>
              </a:rPr>
              <a:t>Time</a:t>
            </a:r>
            <a:r>
              <a:rPr lang="cs-CZ" sz="2400" dirty="0">
                <a:latin typeface="Calibri" panose="020F0502020204030204" pitchFamily="34" charset="0"/>
                <a:cs typeface="+mn-cs"/>
              </a:rPr>
              <a:t> </a:t>
            </a:r>
          </a:p>
          <a:p>
            <a:pPr marL="539750" lvl="1"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čas potřebný k roztočení ploten</a:t>
            </a:r>
          </a:p>
          <a:p>
            <a:pPr marL="269875"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Start/Stop </a:t>
            </a:r>
            <a:r>
              <a:rPr lang="cs-CZ" sz="2400" dirty="0" err="1">
                <a:latin typeface="Calibri" panose="020F0502020204030204" pitchFamily="34" charset="0"/>
                <a:cs typeface="+mn-cs"/>
              </a:rPr>
              <a:t>Count</a:t>
            </a:r>
            <a:endParaRPr lang="cs-CZ" sz="2400" dirty="0">
              <a:latin typeface="Calibri" panose="020F0502020204030204" pitchFamily="34" charset="0"/>
              <a:cs typeface="+mn-cs"/>
            </a:endParaRPr>
          </a:p>
          <a:p>
            <a:pPr marL="539750" lvl="1"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počet start/stop cyklů disku</a:t>
            </a:r>
          </a:p>
          <a:p>
            <a:pPr marL="269875"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Power On </a:t>
            </a:r>
            <a:r>
              <a:rPr lang="cs-CZ" sz="2400" dirty="0" err="1">
                <a:latin typeface="Calibri" panose="020F0502020204030204" pitchFamily="34" charset="0"/>
                <a:cs typeface="+mn-cs"/>
              </a:rPr>
              <a:t>Hours</a:t>
            </a:r>
            <a:r>
              <a:rPr lang="cs-CZ" sz="2400" dirty="0">
                <a:latin typeface="Calibri" panose="020F0502020204030204" pitchFamily="34" charset="0"/>
                <a:cs typeface="+mn-cs"/>
              </a:rPr>
              <a:t> </a:t>
            </a:r>
            <a:r>
              <a:rPr lang="cs-CZ" sz="2400" dirty="0" err="1">
                <a:latin typeface="Calibri" panose="020F0502020204030204" pitchFamily="34" charset="0"/>
                <a:cs typeface="+mn-cs"/>
              </a:rPr>
              <a:t>Count</a:t>
            </a:r>
            <a:endParaRPr lang="cs-CZ" sz="2400" dirty="0">
              <a:latin typeface="Calibri" panose="020F0502020204030204" pitchFamily="34" charset="0"/>
              <a:cs typeface="+mn-cs"/>
            </a:endParaRPr>
          </a:p>
          <a:p>
            <a:pPr marL="539750" lvl="1"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počet odpracovaných provozních hodin</a:t>
            </a:r>
          </a:p>
          <a:p>
            <a:pPr marL="269875"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Pro správnou funkci S.M.A.R.T. je nutné ho v SETUP aktivovat</a:t>
            </a:r>
          </a:p>
          <a:p>
            <a:pPr marL="539750"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Sledování hodnot SMART provádí každý BIOS, při startu počítače načte aktuální stav hodnot SMART</a:t>
            </a:r>
          </a:p>
          <a:p>
            <a:pPr marL="539750"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dosáhne-li některá ze sledovaných hodnot kritického stavu je inicializace disku pozastavena, dokud ji uživatel nepovolí</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normAutofit/>
          </a:bodyPr>
          <a:lstStyle/>
          <a:p>
            <a:r>
              <a:rPr lang="cs-CZ" sz="2800" dirty="0">
                <a:latin typeface="Calibri" panose="020F0502020204030204" pitchFamily="34" charset="0"/>
              </a:rPr>
              <a:t>Pevný disk</a:t>
            </a:r>
          </a:p>
        </p:txBody>
      </p:sp>
      <p:pic>
        <p:nvPicPr>
          <p:cNvPr id="8203" name="Picture 11" descr="hdd05"/>
          <p:cNvPicPr>
            <a:picLocks noChangeAspect="1" noChangeArrowheads="1"/>
          </p:cNvPicPr>
          <p:nvPr/>
        </p:nvPicPr>
        <p:blipFill>
          <a:blip r:embed="rId3"/>
          <a:srcRect/>
          <a:stretch>
            <a:fillRect/>
          </a:stretch>
        </p:blipFill>
        <p:spPr bwMode="auto">
          <a:xfrm>
            <a:off x="1271366" y="1168564"/>
            <a:ext cx="6614929" cy="5689436"/>
          </a:xfrm>
          <a:prstGeom prst="rect">
            <a:avLst/>
          </a:prstGeom>
          <a:noFill/>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p:txBody>
          <a:bodyPr>
            <a:normAutofit/>
          </a:bodyPr>
          <a:lstStyle/>
          <a:p>
            <a:r>
              <a:rPr lang="cs-CZ" sz="2800" dirty="0">
                <a:latin typeface="Calibri" panose="020F0502020204030204" pitchFamily="34" charset="0"/>
              </a:rPr>
              <a:t>Řadiče pevných disků</a:t>
            </a:r>
          </a:p>
        </p:txBody>
      </p:sp>
      <p:sp>
        <p:nvSpPr>
          <p:cNvPr id="67587"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352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Jsou řídicím centrem diskové jednotky</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jejich úkoly lze shrnout do následujících bodů:</a:t>
            </a: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zodpovídají za správné vystavení hlav</a:t>
            </a:r>
          </a:p>
          <a:p>
            <a:pPr marL="1079500" lvl="3" indent="-263525" defTabSz="442913">
              <a:lnSpc>
                <a:spcPct val="90000"/>
              </a:lnSpc>
              <a:buClr>
                <a:schemeClr val="tx2">
                  <a:lumMod val="60000"/>
                  <a:lumOff val="40000"/>
                </a:schemeClr>
              </a:buClr>
              <a:buFont typeface="Comenia Sans" pitchFamily="50" charset="-18"/>
              <a:buChar char="="/>
            </a:pPr>
            <a:r>
              <a:rPr lang="cs-CZ" sz="1800" dirty="0">
                <a:latin typeface="Calibri" panose="020F0502020204030204" pitchFamily="34" charset="0"/>
              </a:rPr>
              <a:t>při čtení musí co nejrychleji poslat hlavu nad to místo disku, kde jsou uložena hledaná data</a:t>
            </a: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organizují vlastní zápis a čtení dat prostřednictvím kódování (při zápisu) nebo dekódování (čtení) </a:t>
            </a: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ve spolupráci se sběrnicí zajišťují přenos dat mezi diskem a mikroprocesorem</a:t>
            </a: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typ řadiče je jedním z nejdůležitějších ukazatelů kvality disku, obvykle se celý pevný disk po typu řadiče pojmenovává. </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normAutofit/>
          </a:bodyPr>
          <a:lstStyle/>
          <a:p>
            <a:r>
              <a:rPr lang="cs-CZ" sz="2800" dirty="0">
                <a:latin typeface="Calibri" panose="020F0502020204030204" pitchFamily="34" charset="0"/>
              </a:rPr>
              <a:t>Typy řadičů</a:t>
            </a:r>
          </a:p>
        </p:txBody>
      </p:sp>
      <p:sp>
        <p:nvSpPr>
          <p:cNvPr id="69635" name="Rectangle 3"/>
          <p:cNvSpPr>
            <a:spLocks noGrp="1" noChangeArrowheads="1"/>
          </p:cNvSpPr>
          <p:nvPr>
            <p:ph type="body" idx="4294967295"/>
          </p:nvPr>
        </p:nvSpPr>
        <p:spPr>
          <a:xfrm>
            <a:off x="431321" y="1600200"/>
            <a:ext cx="8461854"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EIDE</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SATA</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SCSI</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p:nvPr>
        </p:nvSpPr>
        <p:spPr/>
        <p:txBody>
          <a:bodyPr>
            <a:normAutofit/>
          </a:bodyPr>
          <a:lstStyle/>
          <a:p>
            <a:r>
              <a:rPr lang="cs-CZ" sz="2800" dirty="0">
                <a:latin typeface="Calibri" panose="020F0502020204030204" pitchFamily="34" charset="0"/>
              </a:rPr>
              <a:t>Typy řadičů</a:t>
            </a:r>
          </a:p>
        </p:txBody>
      </p:sp>
      <p:sp>
        <p:nvSpPr>
          <p:cNvPr id="106499"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400" dirty="0">
                <a:cs typeface="+mn-cs"/>
              </a:rPr>
              <a:t>EIDE datový kabel</a:t>
            </a:r>
          </a:p>
          <a:p>
            <a:pPr marL="269875" indent="-269875">
              <a:lnSpc>
                <a:spcPct val="80000"/>
              </a:lnSpc>
              <a:buFontTx/>
              <a:buNone/>
            </a:pPr>
            <a:endParaRPr lang="cs-CZ" sz="2400" dirty="0"/>
          </a:p>
          <a:p>
            <a:pPr marL="269875" indent="-269875">
              <a:lnSpc>
                <a:spcPct val="80000"/>
              </a:lnSpc>
              <a:buFontTx/>
              <a:buNone/>
            </a:pPr>
            <a:endParaRPr lang="cs-CZ" sz="2400" dirty="0"/>
          </a:p>
          <a:p>
            <a:pPr marL="269875" indent="-269875">
              <a:lnSpc>
                <a:spcPct val="80000"/>
              </a:lnSpc>
              <a:buFontTx/>
              <a:buNone/>
            </a:pPr>
            <a:endParaRPr lang="cs-CZ" sz="2400" dirty="0"/>
          </a:p>
          <a:p>
            <a:pPr marL="269875" indent="-269875">
              <a:lnSpc>
                <a:spcPct val="80000"/>
              </a:lnSpc>
              <a:buFontTx/>
              <a:buNone/>
            </a:pPr>
            <a:endParaRPr lang="cs-CZ" sz="2400" dirty="0"/>
          </a:p>
          <a:p>
            <a:pPr marL="269875" indent="-269875">
              <a:lnSpc>
                <a:spcPct val="80000"/>
              </a:lnSpc>
              <a:buFontTx/>
              <a:buNone/>
            </a:pPr>
            <a:endParaRPr lang="cs-CZ" sz="2400" dirty="0"/>
          </a:p>
          <a:p>
            <a:pPr marL="269875" indent="-269875">
              <a:lnSpc>
                <a:spcPct val="90000"/>
              </a:lnSpc>
              <a:buClr>
                <a:schemeClr val="tx2">
                  <a:lumMod val="60000"/>
                  <a:lumOff val="40000"/>
                </a:schemeClr>
              </a:buClr>
              <a:buFont typeface="Comenia Sans" pitchFamily="50" charset="-18"/>
              <a:buChar char="="/>
            </a:pPr>
            <a:r>
              <a:rPr lang="cs-CZ" sz="2400" dirty="0">
                <a:cs typeface="+mn-cs"/>
              </a:rPr>
              <a:t>SATA datový kabel</a:t>
            </a:r>
          </a:p>
          <a:p>
            <a:pPr marL="269875" indent="-269875">
              <a:lnSpc>
                <a:spcPct val="80000"/>
              </a:lnSpc>
              <a:buFontTx/>
              <a:buNone/>
            </a:pPr>
            <a:endParaRPr lang="cs-CZ" sz="2400" dirty="0"/>
          </a:p>
          <a:p>
            <a:pPr marL="269875" indent="-269875">
              <a:lnSpc>
                <a:spcPct val="80000"/>
              </a:lnSpc>
              <a:buFontTx/>
              <a:buNone/>
            </a:pPr>
            <a:endParaRPr lang="cs-CZ" sz="2400" dirty="0"/>
          </a:p>
          <a:p>
            <a:pPr marL="269875" indent="-269875">
              <a:lnSpc>
                <a:spcPct val="80000"/>
              </a:lnSpc>
              <a:buFontTx/>
              <a:buNone/>
            </a:pPr>
            <a:endParaRPr lang="cs-CZ" sz="2400" dirty="0"/>
          </a:p>
          <a:p>
            <a:pPr marL="269875" indent="-269875">
              <a:lnSpc>
                <a:spcPct val="80000"/>
              </a:lnSpc>
              <a:buFontTx/>
              <a:buNone/>
            </a:pPr>
            <a:endParaRPr lang="cs-CZ" sz="2400" dirty="0"/>
          </a:p>
          <a:p>
            <a:pPr marL="269875" indent="-269875">
              <a:lnSpc>
                <a:spcPct val="90000"/>
              </a:lnSpc>
              <a:buClr>
                <a:schemeClr val="tx2">
                  <a:lumMod val="60000"/>
                  <a:lumOff val="40000"/>
                </a:schemeClr>
              </a:buClr>
              <a:buFont typeface="Comenia Sans" pitchFamily="50" charset="-18"/>
              <a:buChar char="="/>
            </a:pPr>
            <a:r>
              <a:rPr lang="cs-CZ" sz="2400" dirty="0">
                <a:cs typeface="+mn-cs"/>
              </a:rPr>
              <a:t>SCSI datový kabel</a:t>
            </a:r>
          </a:p>
        </p:txBody>
      </p:sp>
      <p:pic>
        <p:nvPicPr>
          <p:cNvPr id="106507" name="Picture 11" descr="201"/>
          <p:cNvPicPr>
            <a:picLocks noChangeAspect="1" noChangeArrowheads="1"/>
          </p:cNvPicPr>
          <p:nvPr/>
        </p:nvPicPr>
        <p:blipFill>
          <a:blip r:embed="rId3"/>
          <a:srcRect/>
          <a:stretch>
            <a:fillRect/>
          </a:stretch>
        </p:blipFill>
        <p:spPr bwMode="auto">
          <a:xfrm>
            <a:off x="395288" y="1989138"/>
            <a:ext cx="1944687" cy="1595437"/>
          </a:xfrm>
          <a:prstGeom prst="rect">
            <a:avLst/>
          </a:prstGeom>
          <a:noFill/>
        </p:spPr>
      </p:pic>
      <p:pic>
        <p:nvPicPr>
          <p:cNvPr id="106508" name="Picture 12" descr="Datový kabel SATA HDD 0.5 m, konektor 90°"/>
          <p:cNvPicPr>
            <a:picLocks noChangeAspect="1" noChangeArrowheads="1"/>
          </p:cNvPicPr>
          <p:nvPr/>
        </p:nvPicPr>
        <p:blipFill>
          <a:blip r:embed="rId4"/>
          <a:srcRect l="4369" t="8009" r="6982" b="12222"/>
          <a:stretch>
            <a:fillRect/>
          </a:stretch>
        </p:blipFill>
        <p:spPr bwMode="auto">
          <a:xfrm>
            <a:off x="3851275" y="1776413"/>
            <a:ext cx="3529013" cy="2474912"/>
          </a:xfrm>
          <a:prstGeom prst="rect">
            <a:avLst/>
          </a:prstGeom>
          <a:noFill/>
        </p:spPr>
      </p:pic>
      <p:pic>
        <p:nvPicPr>
          <p:cNvPr id="106510" name="Picture 14" descr="belkin-datovy-kabel-k-prepinacum-db25m-m-3m-default"/>
          <p:cNvPicPr>
            <a:picLocks noChangeAspect="1" noChangeArrowheads="1"/>
          </p:cNvPicPr>
          <p:nvPr/>
        </p:nvPicPr>
        <p:blipFill>
          <a:blip r:embed="rId5"/>
          <a:srcRect b="13083"/>
          <a:stretch>
            <a:fillRect/>
          </a:stretch>
        </p:blipFill>
        <p:spPr bwMode="auto">
          <a:xfrm>
            <a:off x="3851275" y="4251325"/>
            <a:ext cx="2449513" cy="2128838"/>
          </a:xfrm>
          <a:prstGeom prst="rect">
            <a:avLst/>
          </a:prstGeom>
          <a:noFill/>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p:txBody>
          <a:bodyPr>
            <a:normAutofit/>
          </a:bodyPr>
          <a:lstStyle/>
          <a:p>
            <a:r>
              <a:rPr lang="cs-CZ" sz="2800" dirty="0">
                <a:latin typeface="Calibri" panose="020F0502020204030204" pitchFamily="34" charset="0"/>
              </a:rPr>
              <a:t>EIDE (</a:t>
            </a:r>
            <a:r>
              <a:rPr lang="cs-CZ" sz="2800" dirty="0" err="1">
                <a:latin typeface="Calibri" panose="020F0502020204030204" pitchFamily="34" charset="0"/>
              </a:rPr>
              <a:t>Enhanced</a:t>
            </a:r>
            <a:r>
              <a:rPr lang="cs-CZ" sz="2800" dirty="0">
                <a:latin typeface="Calibri" panose="020F0502020204030204" pitchFamily="34" charset="0"/>
              </a:rPr>
              <a:t> IDE)</a:t>
            </a:r>
          </a:p>
        </p:txBody>
      </p:sp>
      <p:sp>
        <p:nvSpPr>
          <p:cNvPr id="71683"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EIDE vzniklo inovací standardu IDE (</a:t>
            </a:r>
            <a:r>
              <a:rPr lang="cs-CZ" sz="2800" dirty="0" err="1">
                <a:latin typeface="Calibri" panose="020F0502020204030204" pitchFamily="34" charset="0"/>
                <a:cs typeface="+mn-cs"/>
              </a:rPr>
              <a:t>Integrated</a:t>
            </a:r>
            <a:r>
              <a:rPr lang="cs-CZ" sz="2800" dirty="0">
                <a:latin typeface="Calibri" panose="020F0502020204030204" pitchFamily="34" charset="0"/>
                <a:cs typeface="+mn-cs"/>
              </a:rPr>
              <a:t> Drive </a:t>
            </a:r>
            <a:r>
              <a:rPr lang="cs-CZ" sz="2800" dirty="0" err="1">
                <a:latin typeface="Calibri" panose="020F0502020204030204" pitchFamily="34" charset="0"/>
                <a:cs typeface="+mn-cs"/>
              </a:rPr>
              <a:t>Electronics</a:t>
            </a:r>
            <a:r>
              <a:rPr lang="cs-CZ" sz="2800" dirty="0">
                <a:latin typeface="Calibri" panose="020F0502020204030204" pitchFamily="34" charset="0"/>
                <a:cs typeface="+mn-cs"/>
              </a:rPr>
              <a:t>)</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plošný spoj řadiče je součástí mechaniky disku a spojení řadiče se základní deskou je provedeno přes rozhraní</a:t>
            </a:r>
          </a:p>
          <a:p>
            <a:pPr marL="809625" lvl="2"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na základní desce jsou standardně dva řadiče EIDE</a:t>
            </a:r>
          </a:p>
          <a:p>
            <a:pPr marL="809625" lvl="2"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na každý je možno připojit 2 zařízení</a:t>
            </a:r>
          </a:p>
          <a:p>
            <a:pPr marL="809625" lvl="2"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kabel má 40 nebo 80 žil (závisí na přenosové rychlosti) a je připojen přímo na rozhraní základní desky </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napájení 5V</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p:txBody>
          <a:bodyPr>
            <a:normAutofit fontScale="90000"/>
          </a:bodyPr>
          <a:lstStyle/>
          <a:p>
            <a:r>
              <a:rPr lang="cs-CZ" sz="2700" dirty="0">
                <a:latin typeface="Calibri" panose="020F0502020204030204" pitchFamily="34" charset="0"/>
              </a:rPr>
              <a:t>Adresování diskových bloků</a:t>
            </a:r>
            <a:r>
              <a:rPr lang="cs-CZ" dirty="0"/>
              <a:t>	</a:t>
            </a:r>
          </a:p>
        </p:txBody>
      </p:sp>
      <p:sp>
        <p:nvSpPr>
          <p:cNvPr id="73731"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Pevný disk musí určit přesnou fyzickou polohu dat</a:t>
            </a:r>
          </a:p>
          <a:p>
            <a:pPr marL="269875"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Řadič disku musí umět definovat požadavek, s kterými daty chce pracovat</a:t>
            </a:r>
          </a:p>
          <a:p>
            <a:pPr marL="539750" lvl="1"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obě zařízení tedy musí používat stejnou metodu adresace dat</a:t>
            </a:r>
          </a:p>
          <a:p>
            <a:pPr marL="809625" lvl="2" indent="-263525">
              <a:lnSpc>
                <a:spcPct val="90000"/>
              </a:lnSpc>
              <a:buClr>
                <a:schemeClr val="tx2">
                  <a:lumMod val="60000"/>
                  <a:lumOff val="40000"/>
                </a:schemeClr>
              </a:buClr>
              <a:buFont typeface="Comenia Sans" pitchFamily="50" charset="-18"/>
              <a:buChar char="="/>
            </a:pPr>
            <a:r>
              <a:rPr lang="cs-CZ" sz="1800" dirty="0">
                <a:latin typeface="Calibri" panose="020F0502020204030204" pitchFamily="34" charset="0"/>
              </a:rPr>
              <a:t>použitá metoda se musí definovat v </a:t>
            </a:r>
            <a:r>
              <a:rPr lang="cs-CZ" sz="1800" dirty="0" err="1">
                <a:latin typeface="Calibri" panose="020F0502020204030204" pitchFamily="34" charset="0"/>
              </a:rPr>
              <a:t>BIOSu</a:t>
            </a:r>
            <a:r>
              <a:rPr lang="cs-CZ" sz="1800" dirty="0">
                <a:latin typeface="Calibri" panose="020F0502020204030204" pitchFamily="34" charset="0"/>
              </a:rPr>
              <a:t> přes </a:t>
            </a:r>
            <a:r>
              <a:rPr lang="cs-CZ" sz="1800" dirty="0" err="1">
                <a:latin typeface="Calibri" panose="020F0502020204030204" pitchFamily="34" charset="0"/>
              </a:rPr>
              <a:t>Setup</a:t>
            </a:r>
            <a:endParaRPr lang="cs-CZ" sz="1800" dirty="0">
              <a:latin typeface="Calibri" panose="020F0502020204030204" pitchFamily="34" charset="0"/>
            </a:endParaRPr>
          </a:p>
          <a:p>
            <a:pPr marL="269875"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CHS – </a:t>
            </a:r>
            <a:r>
              <a:rPr lang="cs-CZ" sz="2400" dirty="0" err="1">
                <a:latin typeface="Calibri" panose="020F0502020204030204" pitchFamily="34" charset="0"/>
                <a:cs typeface="+mn-cs"/>
              </a:rPr>
              <a:t>Cylinder</a:t>
            </a:r>
            <a:r>
              <a:rPr lang="cs-CZ" sz="2400" dirty="0">
                <a:latin typeface="Calibri" panose="020F0502020204030204" pitchFamily="34" charset="0"/>
                <a:cs typeface="+mn-cs"/>
              </a:rPr>
              <a:t>/</a:t>
            </a:r>
            <a:r>
              <a:rPr lang="cs-CZ" sz="2400" dirty="0" err="1">
                <a:latin typeface="Calibri" panose="020F0502020204030204" pitchFamily="34" charset="0"/>
                <a:cs typeface="+mn-cs"/>
              </a:rPr>
              <a:t>Head</a:t>
            </a:r>
            <a:r>
              <a:rPr lang="cs-CZ" sz="2400" dirty="0">
                <a:latin typeface="Calibri" panose="020F0502020204030204" pitchFamily="34" charset="0"/>
                <a:cs typeface="+mn-cs"/>
              </a:rPr>
              <a:t>/</a:t>
            </a:r>
            <a:r>
              <a:rPr lang="cs-CZ" sz="2400" dirty="0" err="1">
                <a:latin typeface="Calibri" panose="020F0502020204030204" pitchFamily="34" charset="0"/>
                <a:cs typeface="+mn-cs"/>
              </a:rPr>
              <a:t>Sector</a:t>
            </a:r>
            <a:r>
              <a:rPr lang="cs-CZ" sz="2400" dirty="0">
                <a:latin typeface="Calibri" panose="020F0502020204030204" pitchFamily="34" charset="0"/>
                <a:cs typeface="+mn-cs"/>
              </a:rPr>
              <a:t> </a:t>
            </a:r>
          </a:p>
          <a:p>
            <a:pPr marL="539750" lvl="1"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nejstarší metoda adresování</a:t>
            </a:r>
          </a:p>
          <a:p>
            <a:pPr marL="539750" lvl="1"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poloha dat je definována adresou hlavy, sektoru a cylindru</a:t>
            </a:r>
          </a:p>
          <a:p>
            <a:pPr marL="539750" lvl="1"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pro přístup používal BIOS rozhraní Int13h</a:t>
            </a:r>
          </a:p>
          <a:p>
            <a:pPr marL="809625" lvl="2" indent="-263525">
              <a:lnSpc>
                <a:spcPct val="90000"/>
              </a:lnSpc>
              <a:buClr>
                <a:schemeClr val="tx2">
                  <a:lumMod val="60000"/>
                  <a:lumOff val="40000"/>
                </a:schemeClr>
              </a:buClr>
              <a:buFont typeface="Comenia Sans" pitchFamily="50" charset="-18"/>
              <a:buChar char="="/>
            </a:pPr>
            <a:r>
              <a:rPr lang="cs-CZ" sz="1800" dirty="0">
                <a:latin typeface="Calibri" panose="020F0502020204030204" pitchFamily="34" charset="0"/>
              </a:rPr>
              <a:t>umožňuje adresovat 10 bitů pro adresu cylindru, 8 bitů pro adresu hlavy a 6 bitů pro adresu sektoru </a:t>
            </a:r>
          </a:p>
          <a:p>
            <a:pPr marL="809625" lvl="2" indent="-263525">
              <a:lnSpc>
                <a:spcPct val="90000"/>
              </a:lnSpc>
              <a:buClr>
                <a:schemeClr val="tx2">
                  <a:lumMod val="60000"/>
                  <a:lumOff val="40000"/>
                </a:schemeClr>
              </a:buClr>
              <a:buFont typeface="Comenia Sans" pitchFamily="50" charset="-18"/>
              <a:buChar char="="/>
            </a:pPr>
            <a:r>
              <a:rPr lang="cs-CZ" sz="1800" dirty="0">
                <a:latin typeface="Calibri" panose="020F0502020204030204" pitchFamily="34" charset="0"/>
              </a:rPr>
              <a:t>IDE využívalo 16 b pro cylindr, 4 b pro hlavu a 8 b pro na číslo</a:t>
            </a:r>
          </a:p>
          <a:p>
            <a:pPr marL="809625" lvl="2" indent="-263525">
              <a:lnSpc>
                <a:spcPct val="90000"/>
              </a:lnSpc>
              <a:buClr>
                <a:schemeClr val="tx2">
                  <a:lumMod val="60000"/>
                  <a:lumOff val="40000"/>
                </a:schemeClr>
              </a:buClr>
              <a:buFont typeface="Comenia Sans" pitchFamily="50" charset="-18"/>
              <a:buChar char="="/>
            </a:pPr>
            <a:r>
              <a:rPr lang="cs-CZ" sz="1800" dirty="0">
                <a:latin typeface="Calibri" panose="020F0502020204030204" pitchFamily="34" charset="0"/>
              </a:rPr>
              <a:t>max. velikost kapacity disku byla 512MB</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normAutofit fontScale="90000"/>
          </a:bodyPr>
          <a:lstStyle/>
          <a:p>
            <a:r>
              <a:rPr lang="cs-CZ" sz="2700" dirty="0">
                <a:latin typeface="Calibri" panose="020F0502020204030204" pitchFamily="34" charset="0"/>
              </a:rPr>
              <a:t>Adresování diskových bloků</a:t>
            </a:r>
            <a:r>
              <a:rPr lang="cs-CZ" dirty="0"/>
              <a:t>	</a:t>
            </a:r>
          </a:p>
        </p:txBody>
      </p:sp>
      <p:sp>
        <p:nvSpPr>
          <p:cNvPr id="77827"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XCHS - </a:t>
            </a:r>
            <a:r>
              <a:rPr lang="cs-CZ" sz="2400" dirty="0" err="1">
                <a:latin typeface="Calibri" panose="020F0502020204030204" pitchFamily="34" charset="0"/>
                <a:cs typeface="+mn-cs"/>
              </a:rPr>
              <a:t>Large</a:t>
            </a:r>
            <a:r>
              <a:rPr lang="cs-CZ" sz="2400" dirty="0">
                <a:latin typeface="Calibri" panose="020F0502020204030204" pitchFamily="34" charset="0"/>
                <a:cs typeface="+mn-cs"/>
              </a:rPr>
              <a:t> Int13h</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dokáže využít všech bitů rozhraní Int13h </a:t>
            </a:r>
            <a:r>
              <a:rPr lang="cs-CZ" sz="2000" dirty="0">
                <a:latin typeface="Calibri" panose="020F0502020204030204" pitchFamily="34" charset="0"/>
                <a:sym typeface="Wingdings" pitchFamily="2" charset="2"/>
              </a:rPr>
              <a:t>- kapacita disku je maximálně 7,88 GB.</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sym typeface="Wingdings" pitchFamily="2" charset="2"/>
              </a:rPr>
              <a:t>dnes se již nepoužívá.</a:t>
            </a:r>
          </a:p>
          <a:p>
            <a:pPr marL="269875"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sym typeface="Wingdings" pitchFamily="2" charset="2"/>
              </a:rPr>
              <a:t>LBA – </a:t>
            </a:r>
            <a:r>
              <a:rPr lang="cs-CZ" sz="2400" dirty="0" err="1">
                <a:latin typeface="Calibri" panose="020F0502020204030204" pitchFamily="34" charset="0"/>
                <a:cs typeface="+mn-cs"/>
                <a:sym typeface="Wingdings" pitchFamily="2" charset="2"/>
              </a:rPr>
              <a:t>Logical</a:t>
            </a:r>
            <a:r>
              <a:rPr lang="cs-CZ" sz="2400" dirty="0">
                <a:latin typeface="Calibri" panose="020F0502020204030204" pitchFamily="34" charset="0"/>
                <a:cs typeface="+mn-cs"/>
                <a:sym typeface="Wingdings" pitchFamily="2" charset="2"/>
              </a:rPr>
              <a:t> </a:t>
            </a:r>
            <a:r>
              <a:rPr lang="cs-CZ" sz="2400" dirty="0" err="1">
                <a:latin typeface="Calibri" panose="020F0502020204030204" pitchFamily="34" charset="0"/>
                <a:cs typeface="+mn-cs"/>
                <a:sym typeface="Wingdings" pitchFamily="2" charset="2"/>
              </a:rPr>
              <a:t>Block</a:t>
            </a:r>
            <a:r>
              <a:rPr lang="cs-CZ" sz="2400" dirty="0">
                <a:latin typeface="Calibri" panose="020F0502020204030204" pitchFamily="34" charset="0"/>
                <a:cs typeface="+mn-cs"/>
                <a:sym typeface="Wingdings" pitchFamily="2" charset="2"/>
              </a:rPr>
              <a:t> </a:t>
            </a:r>
            <a:r>
              <a:rPr lang="cs-CZ" sz="2400" dirty="0" err="1">
                <a:latin typeface="Calibri" panose="020F0502020204030204" pitchFamily="34" charset="0"/>
                <a:cs typeface="+mn-cs"/>
                <a:sym typeface="Wingdings" pitchFamily="2" charset="2"/>
              </a:rPr>
              <a:t>Addressing</a:t>
            </a:r>
            <a:endParaRPr lang="cs-CZ" sz="2400" dirty="0">
              <a:latin typeface="Calibri" panose="020F0502020204030204" pitchFamily="34" charset="0"/>
              <a:cs typeface="+mn-cs"/>
              <a:sym typeface="Wingdings" pitchFamily="2" charset="2"/>
            </a:endParaRP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sym typeface="Wingdings" pitchFamily="2" charset="2"/>
              </a:rPr>
              <a:t>adresování převzato od řadičů SCSI</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sym typeface="Wingdings" pitchFamily="2" charset="2"/>
              </a:rPr>
              <a:t>sektory jsou číslovány od 0 do max. hodnoty</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sym typeface="Wingdings" pitchFamily="2" charset="2"/>
              </a:rPr>
              <a:t>každá sektor má 28 bitovou adresu</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sym typeface="Wingdings" pitchFamily="2" charset="2"/>
              </a:rPr>
              <a:t>je možné adresovat 228 sektorů - 128GB.</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sym typeface="Wingdings" pitchFamily="2" charset="2"/>
              </a:rPr>
              <a:t>pro větší kapacity vznikl standard ATA/ATAPI-6 který má 48 bitovou adresu - adresuje 248 tedy 114 milionů GB.</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sym typeface="Wingdings" pitchFamily="2" charset="2"/>
              </a:rPr>
              <a:t>LBA dnes standard</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normAutofit/>
          </a:bodyPr>
          <a:lstStyle/>
          <a:p>
            <a:r>
              <a:rPr lang="cs-CZ" sz="2800" dirty="0">
                <a:latin typeface="Calibri" panose="020F0502020204030204" pitchFamily="34" charset="0"/>
              </a:rPr>
              <a:t>SATA (</a:t>
            </a:r>
            <a:r>
              <a:rPr lang="cs-CZ" sz="2800" dirty="0" err="1">
                <a:latin typeface="Calibri" panose="020F0502020204030204" pitchFamily="34" charset="0"/>
              </a:rPr>
              <a:t>Serial</a:t>
            </a:r>
            <a:r>
              <a:rPr lang="cs-CZ" sz="2800" dirty="0">
                <a:latin typeface="Calibri" panose="020F0502020204030204" pitchFamily="34" charset="0"/>
              </a:rPr>
              <a:t> ATA)</a:t>
            </a:r>
          </a:p>
        </p:txBody>
      </p:sp>
      <p:sp>
        <p:nvSpPr>
          <p:cNvPr id="81923"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Jde o sériové rozhraní</a:t>
            </a:r>
          </a:p>
          <a:p>
            <a:pPr marL="269875"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cs typeface="+mn-cs"/>
              </a:rPr>
              <a:t>Oproti EIDE má několik výhod a změn:</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k jednomu zařízení jeden kabel – odpadá časová prodleva nutná k přepínání mezi dvěma EIDE disky</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maximální délka kabelu 1m</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přenosová rychlost SATA je 150 nebo 300MB/s</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je možné připojení a odpojení disku za chodu</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možnost vytvoření RAID polí</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napájení SATA 500 -600mV</a:t>
            </a:r>
          </a:p>
          <a:p>
            <a:pPr marL="539750" lvl="1"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jelikož jde o sériový přenos nedochází k přeslechům - zvýšení frekvence sběrnice</a:t>
            </a:r>
          </a:p>
          <a:p>
            <a:pPr marL="269875" lvl="1" indent="-269875">
              <a:lnSpc>
                <a:spcPct val="90000"/>
              </a:lnSpc>
              <a:buClr>
                <a:schemeClr val="tx2">
                  <a:lumMod val="60000"/>
                  <a:lumOff val="40000"/>
                </a:schemeClr>
              </a:buClr>
              <a:buFont typeface="Comenia Sans" pitchFamily="50" charset="-18"/>
              <a:buChar char="="/>
            </a:pPr>
            <a:endParaRPr lang="cs-CZ" sz="2000" dirty="0">
              <a:solidFill>
                <a:schemeClr val="tx1">
                  <a:lumMod val="65000"/>
                  <a:lumOff val="35000"/>
                </a:schemeClr>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normAutofit/>
          </a:bodyPr>
          <a:lstStyle/>
          <a:p>
            <a:r>
              <a:rPr lang="cs-CZ" dirty="0">
                <a:latin typeface="Calibri" panose="020F0502020204030204" pitchFamily="34" charset="0"/>
              </a:rPr>
              <a:t>SATA (</a:t>
            </a:r>
            <a:r>
              <a:rPr lang="cs-CZ" dirty="0" err="1">
                <a:latin typeface="Calibri" panose="020F0502020204030204" pitchFamily="34" charset="0"/>
              </a:rPr>
              <a:t>Serial</a:t>
            </a:r>
            <a:r>
              <a:rPr lang="cs-CZ" dirty="0">
                <a:latin typeface="Calibri" panose="020F0502020204030204" pitchFamily="34" charset="0"/>
              </a:rPr>
              <a:t> ATA) - vylepšení</a:t>
            </a:r>
          </a:p>
        </p:txBody>
      </p:sp>
      <p:sp>
        <p:nvSpPr>
          <p:cNvPr id="86019"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Zvýšení přenosové rychlosti na 300MB/s</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NCQ – </a:t>
            </a:r>
            <a:r>
              <a:rPr lang="cs-CZ" sz="2800" dirty="0" err="1">
                <a:latin typeface="Calibri" panose="020F0502020204030204" pitchFamily="34" charset="0"/>
                <a:cs typeface="+mn-cs"/>
              </a:rPr>
              <a:t>Native</a:t>
            </a:r>
            <a:r>
              <a:rPr lang="cs-CZ" sz="2800" dirty="0">
                <a:latin typeface="Calibri" panose="020F0502020204030204" pitchFamily="34" charset="0"/>
                <a:cs typeface="+mn-cs"/>
              </a:rPr>
              <a:t> </a:t>
            </a:r>
            <a:r>
              <a:rPr lang="cs-CZ" sz="2800" dirty="0" err="1">
                <a:latin typeface="Calibri" panose="020F0502020204030204" pitchFamily="34" charset="0"/>
                <a:cs typeface="+mn-cs"/>
              </a:rPr>
              <a:t>Command</a:t>
            </a:r>
            <a:r>
              <a:rPr lang="cs-CZ" sz="2800" dirty="0">
                <a:latin typeface="Calibri" panose="020F0502020204030204" pitchFamily="34" charset="0"/>
                <a:cs typeface="+mn-cs"/>
              </a:rPr>
              <a:t> </a:t>
            </a:r>
            <a:r>
              <a:rPr lang="cs-CZ" sz="2800" dirty="0" err="1">
                <a:latin typeface="Calibri" panose="020F0502020204030204" pitchFamily="34" charset="0"/>
                <a:cs typeface="+mn-cs"/>
              </a:rPr>
              <a:t>Queuing</a:t>
            </a:r>
            <a:r>
              <a:rPr lang="cs-CZ" sz="2800" dirty="0">
                <a:latin typeface="Calibri" panose="020F0502020204030204" pitchFamily="34" charset="0"/>
                <a:cs typeface="+mn-cs"/>
              </a:rPr>
              <a:t> </a:t>
            </a:r>
          </a:p>
          <a:p>
            <a:pPr marL="269875" indent="-269875">
              <a:lnSpc>
                <a:spcPct val="90000"/>
              </a:lnSpc>
              <a:buClr>
                <a:schemeClr val="tx2">
                  <a:lumMod val="60000"/>
                  <a:lumOff val="40000"/>
                </a:schemeClr>
              </a:buClr>
              <a:buFont typeface="Comenia Sans" pitchFamily="50" charset="-18"/>
              <a:buChar char="="/>
            </a:pPr>
            <a:r>
              <a:rPr lang="cs-CZ" sz="2800" dirty="0" err="1">
                <a:latin typeface="Calibri" panose="020F0502020204030204" pitchFamily="34" charset="0"/>
                <a:cs typeface="+mn-cs"/>
              </a:rPr>
              <a:t>Staggered</a:t>
            </a:r>
            <a:r>
              <a:rPr lang="cs-CZ" sz="2800" dirty="0">
                <a:latin typeface="Calibri" panose="020F0502020204030204" pitchFamily="34" charset="0"/>
                <a:cs typeface="+mn-cs"/>
              </a:rPr>
              <a:t> Spin-Up (střídavé roztáčení)</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Port </a:t>
            </a:r>
            <a:r>
              <a:rPr lang="cs-CZ" sz="2800" dirty="0" err="1">
                <a:latin typeface="Calibri" panose="020F0502020204030204" pitchFamily="34" charset="0"/>
                <a:cs typeface="+mn-cs"/>
              </a:rPr>
              <a:t>Multiplier</a:t>
            </a:r>
            <a:endParaRPr lang="cs-CZ" sz="2800" dirty="0">
              <a:latin typeface="Calibri" panose="020F0502020204030204" pitchFamily="34" charset="0"/>
              <a:cs typeface="+mn-c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a:xfrm>
            <a:off x="4212236" y="478941"/>
            <a:ext cx="4811843" cy="550415"/>
          </a:xfrm>
        </p:spPr>
        <p:txBody>
          <a:bodyPr>
            <a:noAutofit/>
          </a:bodyPr>
          <a:lstStyle/>
          <a:p>
            <a:r>
              <a:rPr lang="cs-CZ" sz="2400" dirty="0">
                <a:latin typeface="Calibri" panose="020F0502020204030204" pitchFamily="34" charset="0"/>
              </a:rPr>
              <a:t>NCQ – </a:t>
            </a:r>
            <a:r>
              <a:rPr lang="cs-CZ" sz="2400" dirty="0" err="1">
                <a:latin typeface="Calibri" panose="020F0502020204030204" pitchFamily="34" charset="0"/>
              </a:rPr>
              <a:t>Native</a:t>
            </a:r>
            <a:r>
              <a:rPr lang="cs-CZ" sz="2400" dirty="0">
                <a:latin typeface="Calibri" panose="020F0502020204030204" pitchFamily="34" charset="0"/>
              </a:rPr>
              <a:t> </a:t>
            </a:r>
            <a:r>
              <a:rPr lang="cs-CZ" sz="2400" dirty="0" err="1">
                <a:latin typeface="Calibri" panose="020F0502020204030204" pitchFamily="34" charset="0"/>
              </a:rPr>
              <a:t>Command</a:t>
            </a:r>
            <a:r>
              <a:rPr lang="cs-CZ" sz="2400" dirty="0">
                <a:latin typeface="Calibri" panose="020F0502020204030204" pitchFamily="34" charset="0"/>
              </a:rPr>
              <a:t> </a:t>
            </a:r>
            <a:r>
              <a:rPr lang="cs-CZ" sz="2400" dirty="0" err="1">
                <a:latin typeface="Calibri" panose="020F0502020204030204" pitchFamily="34" charset="0"/>
              </a:rPr>
              <a:t>Queuing</a:t>
            </a:r>
            <a:endParaRPr lang="cs-CZ" sz="2400" dirty="0">
              <a:latin typeface="Calibri" panose="020F0502020204030204" pitchFamily="34" charset="0"/>
            </a:endParaRPr>
          </a:p>
        </p:txBody>
      </p:sp>
      <p:sp>
        <p:nvSpPr>
          <p:cNvPr id="88067"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Technologie umožňující řazení příkazů do front a vykonávat je optimalizovanou cestou</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pokud mikroprocesor potřebuje více dat, zadá řadiči více příkazů o žádosti na data, která se nejspíše nebudou nacházet ve stejné geometrické oblasti</a:t>
            </a:r>
          </a:p>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NCQ zajistí, že se požadavky nezpracují sekvenčně, ale v optimalizovaném pořadí tak, aby hlavičky nemuseli přeskakovat na vzdálené plochy disku</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p:txBody>
          <a:bodyPr>
            <a:normAutofit/>
          </a:bodyPr>
          <a:lstStyle/>
          <a:p>
            <a:r>
              <a:rPr lang="cs-CZ" sz="2800" dirty="0" err="1">
                <a:latin typeface="Calibri" panose="020F0502020204030204" pitchFamily="34" charset="0"/>
              </a:rPr>
              <a:t>Staggered</a:t>
            </a:r>
            <a:r>
              <a:rPr lang="cs-CZ" sz="2800" dirty="0">
                <a:latin typeface="Calibri" panose="020F0502020204030204" pitchFamily="34" charset="0"/>
              </a:rPr>
              <a:t> Spin-Up</a:t>
            </a:r>
          </a:p>
        </p:txBody>
      </p:sp>
      <p:sp>
        <p:nvSpPr>
          <p:cNvPr id="90115"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Systém zajišťují postupné roztáčení motorků disků při startu počítače</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pokud by docházelo k okamžitému startu všech disků, šlo by o energeticky náročnou operaci, jelikož pro start disk potřebuje až 2 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normAutofit/>
          </a:bodyPr>
          <a:lstStyle/>
          <a:p>
            <a:r>
              <a:rPr lang="cs-CZ" sz="2800" dirty="0">
                <a:latin typeface="Calibri" panose="020F0502020204030204" pitchFamily="34" charset="0"/>
              </a:rPr>
              <a:t>Pevný disk</a:t>
            </a:r>
          </a:p>
        </p:txBody>
      </p:sp>
      <p:sp>
        <p:nvSpPr>
          <p:cNvPr id="10243"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buClr>
                <a:schemeClr val="tx2">
                  <a:lumMod val="60000"/>
                  <a:lumOff val="40000"/>
                </a:schemeClr>
              </a:buClr>
              <a:buFont typeface="Comenia Sans" pitchFamily="50" charset="-18"/>
              <a:buChar char="="/>
            </a:pPr>
            <a:r>
              <a:rPr lang="cs-CZ" sz="2800" dirty="0">
                <a:latin typeface="Calibri" panose="020F0502020204030204" pitchFamily="34" charset="0"/>
                <a:cs typeface="+mn-cs"/>
              </a:rPr>
              <a:t>Datové médium HDD je složeno</a:t>
            </a:r>
          </a:p>
          <a:p>
            <a:pPr marL="539750" lvl="1" indent="-269875">
              <a:buClr>
                <a:schemeClr val="tx2">
                  <a:lumMod val="60000"/>
                  <a:lumOff val="40000"/>
                </a:schemeClr>
              </a:buClr>
              <a:buFont typeface="Comenia Sans" pitchFamily="50" charset="-18"/>
              <a:buChar char="="/>
            </a:pPr>
            <a:r>
              <a:rPr lang="cs-CZ" sz="2400" dirty="0">
                <a:latin typeface="Calibri" panose="020F0502020204030204" pitchFamily="34" charset="0"/>
              </a:rPr>
              <a:t>z tuhých kotoučů – ploten, umístěných v několika patrech nad sebou</a:t>
            </a:r>
          </a:p>
          <a:p>
            <a:pPr marL="809625" lvl="2" indent="-269875">
              <a:buClr>
                <a:schemeClr val="tx2">
                  <a:lumMod val="60000"/>
                  <a:lumOff val="40000"/>
                </a:schemeClr>
              </a:buClr>
              <a:buFont typeface="Comenia Sans" pitchFamily="50" charset="-18"/>
              <a:buChar char="="/>
            </a:pPr>
            <a:r>
              <a:rPr lang="cs-CZ" sz="2000" dirty="0">
                <a:latin typeface="Calibri" panose="020F0502020204030204" pitchFamily="34" charset="0"/>
              </a:rPr>
              <a:t>data se zapisují do magnetické vrstvy, která je nanesena na každý kotouč</a:t>
            </a:r>
          </a:p>
          <a:p>
            <a:pPr marL="809625" lvl="2" indent="-269875">
              <a:buClr>
                <a:schemeClr val="tx2">
                  <a:lumMod val="60000"/>
                  <a:lumOff val="40000"/>
                </a:schemeClr>
              </a:buClr>
              <a:buFont typeface="Comenia Sans" pitchFamily="50" charset="-18"/>
              <a:buChar char="="/>
            </a:pPr>
            <a:r>
              <a:rPr lang="cs-CZ" sz="2000" dirty="0">
                <a:latin typeface="Calibri" panose="020F0502020204030204" pitchFamily="34" charset="0"/>
              </a:rPr>
              <a:t>s tímto povrchem pracují magnetické čtecí/zapisovací hlavy, které se vznášejí nad povrchem (</a:t>
            </a:r>
            <a:r>
              <a:rPr lang="el-GR" sz="2000" dirty="0">
                <a:latin typeface="Calibri" panose="020F0502020204030204" pitchFamily="34" charset="0"/>
              </a:rPr>
              <a:t>μ</a:t>
            </a:r>
            <a:r>
              <a:rPr lang="cs-CZ" sz="2000" dirty="0">
                <a:latin typeface="Calibri" panose="020F0502020204030204" pitchFamily="34" charset="0"/>
              </a:rPr>
              <a:t>m)</a:t>
            </a:r>
          </a:p>
          <a:p>
            <a:pPr marL="269875" indent="-269875">
              <a:buClr>
                <a:schemeClr val="tx2">
                  <a:lumMod val="60000"/>
                  <a:lumOff val="40000"/>
                </a:schemeClr>
              </a:buClr>
              <a:buFont typeface="Comenia Sans" pitchFamily="50" charset="-18"/>
              <a:buChar char="="/>
            </a:pPr>
            <a:r>
              <a:rPr lang="cs-CZ" sz="2800" dirty="0">
                <a:latin typeface="Calibri" panose="020F0502020204030204" pitchFamily="34" charset="0"/>
                <a:cs typeface="+mn-cs"/>
              </a:rPr>
              <a:t>Při vypnutí disku zajistí mechanika magnetických hlav jejich „přistání“ do vyhrazené parkovací oblasti</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title"/>
          </p:nvPr>
        </p:nvSpPr>
        <p:spPr/>
        <p:txBody>
          <a:bodyPr/>
          <a:lstStyle/>
          <a:p>
            <a:r>
              <a:rPr lang="cs-CZ" dirty="0"/>
              <a:t>Port </a:t>
            </a:r>
            <a:r>
              <a:rPr lang="cs-CZ" dirty="0" err="1"/>
              <a:t>Multiplier</a:t>
            </a:r>
            <a:endParaRPr lang="cs-CZ" dirty="0"/>
          </a:p>
        </p:txBody>
      </p:sp>
      <p:sp>
        <p:nvSpPr>
          <p:cNvPr id="92163"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Port </a:t>
            </a:r>
            <a:r>
              <a:rPr lang="cs-CZ" sz="2800" dirty="0" err="1">
                <a:latin typeface="Calibri" panose="020F0502020204030204" pitchFamily="34" charset="0"/>
                <a:cs typeface="+mn-cs"/>
              </a:rPr>
              <a:t>Multiplier</a:t>
            </a:r>
            <a:r>
              <a:rPr lang="cs-CZ" sz="2800" dirty="0">
                <a:latin typeface="Calibri" panose="020F0502020204030204" pitchFamily="34" charset="0"/>
                <a:cs typeface="+mn-cs"/>
              </a:rPr>
              <a:t>,</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je jakýsi „přepínač“ připojený k řadiči disku, který zprostředkuje komunikaci s dalšími pevnými disky</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lze připojit až 15 zařízení</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aby nedošlo k citelným ztrátám doporučuje se zhruba 5 zařízení</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p:nvPr>
        </p:nvSpPr>
        <p:spPr>
          <a:xfrm>
            <a:off x="4152276" y="478941"/>
            <a:ext cx="5036694" cy="550415"/>
          </a:xfrm>
        </p:spPr>
        <p:txBody>
          <a:bodyPr>
            <a:noAutofit/>
          </a:bodyPr>
          <a:lstStyle/>
          <a:p>
            <a:r>
              <a:rPr lang="cs-CZ" sz="2200" dirty="0">
                <a:latin typeface="Calibri" panose="020F0502020204030204" pitchFamily="34" charset="0"/>
              </a:rPr>
              <a:t>SCSI (</a:t>
            </a:r>
            <a:r>
              <a:rPr lang="cs-CZ" sz="2200" dirty="0" err="1">
                <a:latin typeface="Calibri" panose="020F0502020204030204" pitchFamily="34" charset="0"/>
              </a:rPr>
              <a:t>Small</a:t>
            </a:r>
            <a:r>
              <a:rPr lang="cs-CZ" sz="2200" dirty="0">
                <a:latin typeface="Calibri" panose="020F0502020204030204" pitchFamily="34" charset="0"/>
              </a:rPr>
              <a:t> </a:t>
            </a:r>
            <a:r>
              <a:rPr lang="cs-CZ" sz="2200" dirty="0" err="1">
                <a:latin typeface="Calibri" panose="020F0502020204030204" pitchFamily="34" charset="0"/>
              </a:rPr>
              <a:t>Computer</a:t>
            </a:r>
            <a:r>
              <a:rPr lang="cs-CZ" sz="2200" dirty="0">
                <a:latin typeface="Calibri" panose="020F0502020204030204" pitchFamily="34" charset="0"/>
              </a:rPr>
              <a:t> </a:t>
            </a:r>
            <a:r>
              <a:rPr lang="cs-CZ" sz="2200" dirty="0" err="1">
                <a:latin typeface="Calibri" panose="020F0502020204030204" pitchFamily="34" charset="0"/>
              </a:rPr>
              <a:t>System</a:t>
            </a:r>
            <a:r>
              <a:rPr lang="cs-CZ" sz="2200" dirty="0">
                <a:latin typeface="Calibri" panose="020F0502020204030204" pitchFamily="34" charset="0"/>
              </a:rPr>
              <a:t> Interface)</a:t>
            </a:r>
          </a:p>
        </p:txBody>
      </p:sp>
      <p:sp>
        <p:nvSpPr>
          <p:cNvPr id="94222" name="Text Box 14"/>
          <p:cNvSpPr txBox="1">
            <a:spLocks noChangeArrowheads="1"/>
          </p:cNvSpPr>
          <p:nvPr/>
        </p:nvSpPr>
        <p:spPr bwMode="auto">
          <a:xfrm>
            <a:off x="250825" y="1844675"/>
            <a:ext cx="8642350" cy="861774"/>
          </a:xfrm>
          <a:prstGeom prst="rect">
            <a:avLst/>
          </a:prstGeom>
          <a:noFill/>
          <a:ln w="9525">
            <a:noFill/>
            <a:miter lim="800000"/>
            <a:headEnd/>
            <a:tailEnd/>
          </a:ln>
          <a:effectLst/>
        </p:spPr>
        <p:txBody>
          <a:bodyPr>
            <a:spAutoFit/>
          </a:bodyPr>
          <a:lstStyle/>
          <a:p>
            <a:pPr marL="269875" indent="-269875">
              <a:lnSpc>
                <a:spcPct val="90000"/>
              </a:lnSpc>
              <a:spcBef>
                <a:spcPct val="20000"/>
              </a:spcBef>
              <a:buClr>
                <a:schemeClr val="tx2">
                  <a:lumMod val="60000"/>
                  <a:lumOff val="40000"/>
                </a:schemeClr>
              </a:buClr>
              <a:buFont typeface="Comenia Sans" pitchFamily="50" charset="-18"/>
              <a:buChar char="="/>
            </a:pPr>
            <a:r>
              <a:rPr lang="cs-CZ" sz="2400" dirty="0">
                <a:latin typeface="Comenia Sans" pitchFamily="50" charset="-18"/>
              </a:rPr>
              <a:t>Komplexnější rozhraní než EIDE</a:t>
            </a:r>
          </a:p>
          <a:p>
            <a:pPr marL="269875" indent="-269875">
              <a:lnSpc>
                <a:spcPct val="90000"/>
              </a:lnSpc>
              <a:spcBef>
                <a:spcPct val="20000"/>
              </a:spcBef>
              <a:buClr>
                <a:schemeClr val="tx2">
                  <a:lumMod val="60000"/>
                  <a:lumOff val="40000"/>
                </a:schemeClr>
              </a:buClr>
              <a:buFont typeface="Comenia Sans" pitchFamily="50" charset="-18"/>
              <a:buChar char="="/>
            </a:pPr>
            <a:r>
              <a:rPr lang="cs-CZ" sz="2400" dirty="0">
                <a:latin typeface="Comenia Sans" pitchFamily="50" charset="-18"/>
              </a:rPr>
              <a:t>Umožňuje řetězení příkazů</a:t>
            </a:r>
          </a:p>
        </p:txBody>
      </p:sp>
      <p:pic>
        <p:nvPicPr>
          <p:cNvPr id="9218" name="Picture 2" descr="http://mypcmag.com/wp-content/uploads/2010/11/scsi-connectors4.gif"/>
          <p:cNvPicPr>
            <a:picLocks noChangeAspect="1" noChangeArrowheads="1"/>
          </p:cNvPicPr>
          <p:nvPr/>
        </p:nvPicPr>
        <p:blipFill>
          <a:blip r:embed="rId3"/>
          <a:srcRect/>
          <a:stretch>
            <a:fillRect/>
          </a:stretch>
        </p:blipFill>
        <p:spPr bwMode="auto">
          <a:xfrm>
            <a:off x="4746089" y="2237892"/>
            <a:ext cx="4397911" cy="4441979"/>
          </a:xfrm>
          <a:prstGeom prst="rect">
            <a:avLst/>
          </a:prstGeom>
          <a:noFill/>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9"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Fyzicky je SCSI realizováno tak, že se do sběrnicového slotu na základní desce zasune karta – hostitelský adaptér</a:t>
            </a:r>
          </a:p>
          <a:p>
            <a:pPr marL="269875"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Od host adaptéru vede datový kabel, který podporuje jednotlivé periferie SCSI</a:t>
            </a:r>
          </a:p>
          <a:p>
            <a:pPr marL="269875"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Každá z jednotek má vlastní řadič - funkčně samostatná</a:t>
            </a:r>
          </a:p>
          <a:p>
            <a:pPr marL="269875"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Provoz řídí hostitelský adaptér</a:t>
            </a:r>
          </a:p>
          <a:p>
            <a:pPr marL="269875"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Přenos řízen hostitelským adaptérem, tedy nezatěžuje procesor</a:t>
            </a:r>
          </a:p>
          <a:p>
            <a:pPr marL="269875"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Každé zařízení SCSI má vlastní ID0 – 6, hostitelský adaptér ID7</a:t>
            </a:r>
          </a:p>
          <a:p>
            <a:pPr marL="269875"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Sběrnice musí být zakončena odporem (terminátorem)</a:t>
            </a:r>
          </a:p>
          <a:p>
            <a:pPr marL="269875"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Datová šířka 8 nebo 16 s frekvencí 5Hz až 40 Hz</a:t>
            </a:r>
          </a:p>
        </p:txBody>
      </p:sp>
      <p:sp>
        <p:nvSpPr>
          <p:cNvPr id="5" name="Rectangle 2"/>
          <p:cNvSpPr txBox="1">
            <a:spLocks noChangeArrowheads="1"/>
          </p:cNvSpPr>
          <p:nvPr/>
        </p:nvSpPr>
        <p:spPr>
          <a:xfrm>
            <a:off x="4152276" y="478941"/>
            <a:ext cx="5036694" cy="550415"/>
          </a:xfrm>
          <a:prstGeom prst="rect">
            <a:avLst/>
          </a:prstGeom>
        </p:spPr>
        <p:txBody>
          <a:bodyPr vert="horz" lIns="91440" tIns="45720" rIns="91440" bIns="45720" rtlCol="0" anchor="ctr">
            <a:noAutofit/>
          </a:bodyPr>
          <a:lstStyle>
            <a:lvl1pPr algn="r" defTabSz="457200" rtl="0" eaLnBrk="1" fontAlgn="base" hangingPunct="1">
              <a:spcBef>
                <a:spcPct val="0"/>
              </a:spcBef>
              <a:spcAft>
                <a:spcPct val="0"/>
              </a:spcAft>
              <a:defRPr sz="2600" kern="1200">
                <a:solidFill>
                  <a:schemeClr val="bg1"/>
                </a:solidFill>
                <a:latin typeface="Comenia Sans" pitchFamily="50" charset="-18"/>
                <a:ea typeface="ＭＳ Ｐゴシック" charset="-128"/>
                <a:cs typeface="Comenia Sans" pitchFamily="50" charset="-18"/>
              </a:defRPr>
            </a:lvl1pPr>
            <a:lvl2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2pPr>
            <a:lvl3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3pPr>
            <a:lvl4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4pPr>
            <a:lvl5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6pPr>
            <a:lvl7pPr marL="9144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7pPr>
            <a:lvl8pPr marL="13716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8pPr>
            <a:lvl9pPr marL="18288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9pPr>
          </a:lstStyle>
          <a:p>
            <a:r>
              <a:rPr lang="cs-CZ" sz="2200" dirty="0">
                <a:latin typeface="Calibri" panose="020F0502020204030204" pitchFamily="34" charset="0"/>
              </a:rPr>
              <a:t>SCSI (</a:t>
            </a:r>
            <a:r>
              <a:rPr lang="cs-CZ" sz="2200" dirty="0" err="1">
                <a:latin typeface="Calibri" panose="020F0502020204030204" pitchFamily="34" charset="0"/>
              </a:rPr>
              <a:t>Small</a:t>
            </a:r>
            <a:r>
              <a:rPr lang="cs-CZ" sz="2200" dirty="0">
                <a:latin typeface="Calibri" panose="020F0502020204030204" pitchFamily="34" charset="0"/>
              </a:rPr>
              <a:t> </a:t>
            </a:r>
            <a:r>
              <a:rPr lang="cs-CZ" sz="2200" dirty="0" err="1">
                <a:latin typeface="Calibri" panose="020F0502020204030204" pitchFamily="34" charset="0"/>
              </a:rPr>
              <a:t>Computer</a:t>
            </a:r>
            <a:r>
              <a:rPr lang="cs-CZ" sz="2200" dirty="0">
                <a:latin typeface="Calibri" panose="020F0502020204030204" pitchFamily="34" charset="0"/>
              </a:rPr>
              <a:t> </a:t>
            </a:r>
            <a:r>
              <a:rPr lang="cs-CZ" sz="2200" dirty="0" err="1">
                <a:latin typeface="Calibri" panose="020F0502020204030204" pitchFamily="34" charset="0"/>
              </a:rPr>
              <a:t>System</a:t>
            </a:r>
            <a:r>
              <a:rPr lang="cs-CZ" sz="2200" dirty="0">
                <a:latin typeface="Calibri" panose="020F0502020204030204" pitchFamily="34" charset="0"/>
              </a:rPr>
              <a:t> Interface)</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9"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V dnešní době se pro připojení externích disků používají rozhraní USB2.0, USB3.0, případně </a:t>
            </a:r>
            <a:r>
              <a:rPr lang="cs-CZ" sz="2400" dirty="0" err="1">
                <a:latin typeface="Calibri" panose="020F0502020204030204" pitchFamily="34" charset="0"/>
              </a:rPr>
              <a:t>eSATA</a:t>
            </a:r>
            <a:endParaRPr lang="cs-CZ" sz="2400" dirty="0">
              <a:latin typeface="Calibri" panose="020F0502020204030204" pitchFamily="34" charset="0"/>
            </a:endParaRPr>
          </a:p>
          <a:p>
            <a:pPr marL="269875"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Rozdílem v použité komunikační sběrnici je rychlost přenosu dat a možnosti napájení pevného disku</a:t>
            </a:r>
          </a:p>
          <a:p>
            <a:pPr marL="669925" lvl="2" indent="-269875">
              <a:lnSpc>
                <a:spcPct val="90000"/>
              </a:lnSpc>
              <a:buClr>
                <a:schemeClr val="tx2">
                  <a:lumMod val="60000"/>
                  <a:lumOff val="40000"/>
                </a:schemeClr>
              </a:buClr>
              <a:buFont typeface="Comenia Sans" pitchFamily="50" charset="-18"/>
              <a:buChar char="="/>
            </a:pPr>
            <a:r>
              <a:rPr lang="cs-CZ" sz="2000" dirty="0" err="1">
                <a:latin typeface="Calibri" panose="020F0502020204030204" pitchFamily="34" charset="0"/>
              </a:rPr>
              <a:t>eSATA</a:t>
            </a:r>
            <a:r>
              <a:rPr lang="cs-CZ" sz="2000" dirty="0">
                <a:latin typeface="Calibri" panose="020F0502020204030204" pitchFamily="34" charset="0"/>
              </a:rPr>
              <a:t> konektor neobsahuje napájecí vodiče, nabízí však vyšší přenosovou rychlost proti USB 2.0</a:t>
            </a:r>
          </a:p>
          <a:p>
            <a:pPr marL="669925" lvl="2"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S nástupem USB 3.0 se od </a:t>
            </a:r>
            <a:r>
              <a:rPr lang="cs-CZ" sz="2000" dirty="0" err="1">
                <a:latin typeface="Calibri" panose="020F0502020204030204" pitchFamily="34" charset="0"/>
              </a:rPr>
              <a:t>eSATA</a:t>
            </a:r>
            <a:r>
              <a:rPr lang="cs-CZ" sz="2000" dirty="0">
                <a:latin typeface="Calibri" panose="020F0502020204030204" pitchFamily="34" charset="0"/>
              </a:rPr>
              <a:t> upouští</a:t>
            </a:r>
          </a:p>
          <a:p>
            <a:pPr marL="669925" lvl="2" indent="-26987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Konektor </a:t>
            </a:r>
            <a:r>
              <a:rPr lang="cs-CZ" sz="2000" dirty="0" err="1">
                <a:latin typeface="Calibri" panose="020F0502020204030204" pitchFamily="34" charset="0"/>
              </a:rPr>
              <a:t>eSATA</a:t>
            </a:r>
            <a:r>
              <a:rPr lang="cs-CZ" sz="2000" dirty="0">
                <a:latin typeface="Calibri" panose="020F0502020204030204" pitchFamily="34" charset="0"/>
              </a:rPr>
              <a:t> je často sdílený s některým z USB portů </a:t>
            </a:r>
            <a:br>
              <a:rPr lang="cs-CZ" sz="2000" dirty="0">
                <a:latin typeface="Calibri" panose="020F0502020204030204" pitchFamily="34" charset="0"/>
              </a:rPr>
            </a:br>
            <a:r>
              <a:rPr lang="cs-CZ" sz="2000" dirty="0">
                <a:latin typeface="Calibri" panose="020F0502020204030204" pitchFamily="34" charset="0"/>
              </a:rPr>
              <a:t>kdy kontakty </a:t>
            </a:r>
            <a:r>
              <a:rPr lang="cs-CZ" sz="2000" dirty="0" err="1">
                <a:latin typeface="Calibri" panose="020F0502020204030204" pitchFamily="34" charset="0"/>
              </a:rPr>
              <a:t>eSATA</a:t>
            </a:r>
            <a:br>
              <a:rPr lang="cs-CZ" sz="2000" dirty="0">
                <a:latin typeface="Calibri" panose="020F0502020204030204" pitchFamily="34" charset="0"/>
              </a:rPr>
            </a:br>
            <a:r>
              <a:rPr lang="cs-CZ" sz="2000" dirty="0">
                <a:latin typeface="Calibri" panose="020F0502020204030204" pitchFamily="34" charset="0"/>
              </a:rPr>
              <a:t>jsou umístěny na </a:t>
            </a:r>
            <a:br>
              <a:rPr lang="cs-CZ" sz="2000" dirty="0">
                <a:latin typeface="Calibri" panose="020F0502020204030204" pitchFamily="34" charset="0"/>
              </a:rPr>
            </a:br>
            <a:r>
              <a:rPr lang="cs-CZ" sz="2000" dirty="0">
                <a:latin typeface="Calibri" panose="020F0502020204030204" pitchFamily="34" charset="0"/>
              </a:rPr>
              <a:t>horní straně</a:t>
            </a:r>
            <a:br>
              <a:rPr lang="cs-CZ" sz="2000" dirty="0">
                <a:latin typeface="Calibri" panose="020F0502020204030204" pitchFamily="34" charset="0"/>
              </a:rPr>
            </a:br>
            <a:r>
              <a:rPr lang="cs-CZ" sz="2000" dirty="0">
                <a:latin typeface="Calibri" panose="020F0502020204030204" pitchFamily="34" charset="0"/>
              </a:rPr>
              <a:t>a USB na spodní</a:t>
            </a:r>
          </a:p>
        </p:txBody>
      </p:sp>
      <p:sp>
        <p:nvSpPr>
          <p:cNvPr id="5" name="Rectangle 2"/>
          <p:cNvSpPr txBox="1">
            <a:spLocks noChangeArrowheads="1"/>
          </p:cNvSpPr>
          <p:nvPr/>
        </p:nvSpPr>
        <p:spPr>
          <a:xfrm>
            <a:off x="4152276" y="478941"/>
            <a:ext cx="4848289" cy="550415"/>
          </a:xfrm>
          <a:prstGeom prst="rect">
            <a:avLst/>
          </a:prstGeom>
        </p:spPr>
        <p:txBody>
          <a:bodyPr vert="horz" lIns="91440" tIns="45720" rIns="91440" bIns="45720" rtlCol="0" anchor="ctr">
            <a:noAutofit/>
          </a:bodyPr>
          <a:lstStyle>
            <a:lvl1pPr algn="r" defTabSz="457200" rtl="0" eaLnBrk="1" fontAlgn="base" hangingPunct="1">
              <a:spcBef>
                <a:spcPct val="0"/>
              </a:spcBef>
              <a:spcAft>
                <a:spcPct val="0"/>
              </a:spcAft>
              <a:defRPr sz="2600" kern="1200">
                <a:solidFill>
                  <a:schemeClr val="bg1"/>
                </a:solidFill>
                <a:latin typeface="Comenia Sans" pitchFamily="50" charset="-18"/>
                <a:ea typeface="ＭＳ Ｐゴシック" charset="-128"/>
                <a:cs typeface="Comenia Sans" pitchFamily="50" charset="-18"/>
              </a:defRPr>
            </a:lvl1pPr>
            <a:lvl2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2pPr>
            <a:lvl3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3pPr>
            <a:lvl4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4pPr>
            <a:lvl5pPr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5pPr>
            <a:lvl6pPr marL="4572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6pPr>
            <a:lvl7pPr marL="9144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7pPr>
            <a:lvl8pPr marL="13716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8pPr>
            <a:lvl9pPr marL="1828800" algn="ctr" defTabSz="457200" rtl="0" eaLnBrk="1" fontAlgn="base" hangingPunct="1">
              <a:spcBef>
                <a:spcPct val="0"/>
              </a:spcBef>
              <a:spcAft>
                <a:spcPct val="0"/>
              </a:spcAft>
              <a:defRPr sz="4400">
                <a:solidFill>
                  <a:schemeClr val="tx1"/>
                </a:solidFill>
                <a:latin typeface="Calibri" charset="0"/>
                <a:ea typeface="ＭＳ Ｐゴシック" charset="-128"/>
                <a:cs typeface="ＭＳ Ｐゴシック" charset="-128"/>
              </a:defRPr>
            </a:lvl9pPr>
          </a:lstStyle>
          <a:p>
            <a:r>
              <a:rPr lang="cs-CZ" sz="2800" dirty="0">
                <a:latin typeface="Calibri" panose="020F0502020204030204" pitchFamily="34" charset="0"/>
              </a:rPr>
              <a:t>Externí disky</a:t>
            </a:r>
          </a:p>
        </p:txBody>
      </p:sp>
      <p:pic>
        <p:nvPicPr>
          <p:cNvPr id="1026" name="Picture 2" descr="D:\DropBox\SkyDrive\UHK\Architektura-inovace\esata_usb.jpg"/>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83333" l="0" r="100000"/>
                    </a14:imgEffect>
                  </a14:imgLayer>
                </a14:imgProps>
              </a:ext>
              <a:ext uri="{28A0092B-C50C-407E-A947-70E740481C1C}">
                <a14:useLocalDpi xmlns:a14="http://schemas.microsoft.com/office/drawing/2010/main" val="0"/>
              </a:ext>
            </a:extLst>
          </a:blip>
          <a:srcRect/>
          <a:stretch>
            <a:fillRect/>
          </a:stretch>
        </p:blipFill>
        <p:spPr bwMode="auto">
          <a:xfrm>
            <a:off x="3532088" y="4408284"/>
            <a:ext cx="4948517" cy="278354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56172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Nadpis 5"/>
          <p:cNvSpPr>
            <a:spLocks noGrp="1"/>
          </p:cNvSpPr>
          <p:nvPr>
            <p:ph type="ctrTitle"/>
          </p:nvPr>
        </p:nvSpPr>
        <p:spPr>
          <a:xfrm>
            <a:off x="806520" y="1972296"/>
            <a:ext cx="5715000" cy="1117600"/>
          </a:xfrm>
        </p:spPr>
        <p:txBody>
          <a:bodyPr/>
          <a:lstStyle/>
          <a:p>
            <a:pPr algn="r"/>
            <a:r>
              <a:rPr lang="cs-CZ" dirty="0"/>
              <a:t>Děkuji za pozornost…</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normAutofit/>
          </a:bodyPr>
          <a:lstStyle/>
          <a:p>
            <a:r>
              <a:rPr lang="cs-CZ" sz="2800" dirty="0">
                <a:latin typeface="Calibri" panose="020F0502020204030204" pitchFamily="34" charset="0"/>
              </a:rPr>
              <a:t>Fyzická struktura HDD</a:t>
            </a:r>
          </a:p>
        </p:txBody>
      </p:sp>
      <p:sp>
        <p:nvSpPr>
          <p:cNvPr id="12291" name="Rectangle 3"/>
          <p:cNvSpPr>
            <a:spLocks noGrp="1" noChangeArrowheads="1"/>
          </p:cNvSpPr>
          <p:nvPr>
            <p:ph type="body" idx="4294967295"/>
          </p:nvPr>
        </p:nvSpPr>
        <p:spPr>
          <a:xfrm>
            <a:off x="250825" y="1219200"/>
            <a:ext cx="8642350" cy="5305425"/>
          </a:xfrm>
          <a:prstGeom prst="rect">
            <a:avLst/>
          </a:prstGeom>
        </p:spPr>
        <p:txBody>
          <a:bodyPr>
            <a:normAutofit/>
          </a:bodyPr>
          <a:lstStyle/>
          <a:p>
            <a:pPr marL="269875" indent="-269875" defTabSz="179388">
              <a:buClr>
                <a:schemeClr val="tx2">
                  <a:lumMod val="60000"/>
                  <a:lumOff val="40000"/>
                </a:schemeClr>
              </a:buClr>
              <a:buFont typeface="Comenia Sans" pitchFamily="50" charset="-18"/>
              <a:buChar char="="/>
            </a:pPr>
            <a:r>
              <a:rPr lang="cs-CZ" sz="2800" dirty="0">
                <a:latin typeface="Calibri" panose="020F0502020204030204" pitchFamily="34" charset="0"/>
                <a:cs typeface="+mn-cs"/>
              </a:rPr>
              <a:t>Pro orientaci operačního systému na rozsáhlém prostoru disku si OS rozdělí jeho plochu:</a:t>
            </a:r>
          </a:p>
          <a:p>
            <a:pPr marL="539750" lvl="1" indent="-269875" defTabSz="179388">
              <a:buClr>
                <a:schemeClr val="tx2">
                  <a:lumMod val="60000"/>
                  <a:lumOff val="40000"/>
                </a:schemeClr>
              </a:buClr>
              <a:buFont typeface="Comenia Sans" pitchFamily="50" charset="-18"/>
              <a:buChar char="="/>
            </a:pPr>
            <a:r>
              <a:rPr lang="cs-CZ" sz="2000" dirty="0">
                <a:latin typeface="Calibri" panose="020F0502020204030204" pitchFamily="34" charset="0"/>
              </a:rPr>
              <a:t> na stopy (soustředné kružnice) </a:t>
            </a:r>
          </a:p>
          <a:p>
            <a:pPr marL="539750" lvl="1" indent="-269875" defTabSz="179388">
              <a:buClr>
                <a:schemeClr val="tx2">
                  <a:lumMod val="60000"/>
                  <a:lumOff val="40000"/>
                </a:schemeClr>
              </a:buClr>
              <a:buFont typeface="Comenia Sans" pitchFamily="50" charset="-18"/>
              <a:buChar char="="/>
            </a:pPr>
            <a:r>
              <a:rPr lang="cs-CZ" sz="2000" dirty="0">
                <a:latin typeface="Calibri" panose="020F0502020204030204" pitchFamily="34" charset="0"/>
              </a:rPr>
              <a:t> každou stopu na sektory, do kterých zapisuje data.</a:t>
            </a:r>
          </a:p>
        </p:txBody>
      </p:sp>
      <p:pic>
        <p:nvPicPr>
          <p:cNvPr id="94213" name="Picture 5" descr="platna disku"/>
          <p:cNvPicPr>
            <a:picLocks noChangeAspect="1" noChangeArrowheads="1"/>
          </p:cNvPicPr>
          <p:nvPr/>
        </p:nvPicPr>
        <p:blipFill>
          <a:blip r:embed="rId3"/>
          <a:srcRect/>
          <a:stretch>
            <a:fillRect/>
          </a:stretch>
        </p:blipFill>
        <p:spPr bwMode="auto">
          <a:xfrm>
            <a:off x="6191414" y="2110313"/>
            <a:ext cx="2757714" cy="4308928"/>
          </a:xfrm>
          <a:prstGeom prst="rect">
            <a:avLst/>
          </a:prstGeom>
          <a:noFill/>
        </p:spPr>
      </p:pic>
      <p:sp>
        <p:nvSpPr>
          <p:cNvPr id="21" name="TextovéPole 20"/>
          <p:cNvSpPr txBox="1"/>
          <p:nvPr/>
        </p:nvSpPr>
        <p:spPr>
          <a:xfrm>
            <a:off x="416632" y="3155548"/>
            <a:ext cx="5774782" cy="2308324"/>
          </a:xfrm>
          <a:prstGeom prst="rect">
            <a:avLst/>
          </a:prstGeom>
          <a:noFill/>
        </p:spPr>
        <p:txBody>
          <a:bodyPr wrap="square" rtlCol="0">
            <a:spAutoFit/>
          </a:bodyPr>
          <a:lstStyle/>
          <a:p>
            <a:r>
              <a:rPr lang="cs-CZ" sz="2400" dirty="0">
                <a:latin typeface="Calibri" panose="020F0502020204030204" pitchFamily="34" charset="0"/>
              </a:rPr>
              <a:t>A – plotna (kotouč s magnetickou vrstvou)</a:t>
            </a:r>
            <a:br>
              <a:rPr lang="cs-CZ" sz="2400" dirty="0">
                <a:latin typeface="Calibri" panose="020F0502020204030204" pitchFamily="34" charset="0"/>
              </a:rPr>
            </a:br>
            <a:r>
              <a:rPr lang="cs-CZ" sz="2400" dirty="0">
                <a:latin typeface="Calibri" panose="020F0502020204030204" pitchFamily="34" charset="0"/>
              </a:rPr>
              <a:t>B – otočné rameno nesoucí všechny hlavy</a:t>
            </a:r>
            <a:br>
              <a:rPr lang="cs-CZ" sz="2400" dirty="0">
                <a:latin typeface="Calibri" panose="020F0502020204030204" pitchFamily="34" charset="0"/>
              </a:rPr>
            </a:br>
            <a:r>
              <a:rPr lang="cs-CZ" sz="2400" dirty="0">
                <a:latin typeface="Calibri" panose="020F0502020204030204" pitchFamily="34" charset="0"/>
              </a:rPr>
              <a:t>C – čtecí a zapisovací hlava (</a:t>
            </a:r>
            <a:r>
              <a:rPr lang="cs-CZ" sz="2400" dirty="0" err="1">
                <a:latin typeface="Calibri" panose="020F0502020204030204" pitchFamily="34" charset="0"/>
              </a:rPr>
              <a:t>head</a:t>
            </a:r>
            <a:r>
              <a:rPr lang="cs-CZ" sz="2400" dirty="0">
                <a:latin typeface="Calibri" panose="020F0502020204030204" pitchFamily="34" charset="0"/>
              </a:rPr>
              <a:t>)</a:t>
            </a:r>
            <a:br>
              <a:rPr lang="cs-CZ" sz="2400" dirty="0">
                <a:latin typeface="Calibri" panose="020F0502020204030204" pitchFamily="34" charset="0"/>
              </a:rPr>
            </a:br>
            <a:r>
              <a:rPr lang="cs-CZ" sz="2400" dirty="0">
                <a:latin typeface="Calibri" panose="020F0502020204030204" pitchFamily="34" charset="0"/>
              </a:rPr>
              <a:t>D,E – cylindry (stopa, přechází všemi plotnami)</a:t>
            </a:r>
            <a:br>
              <a:rPr lang="cs-CZ" sz="2400" dirty="0">
                <a:latin typeface="Calibri" panose="020F0502020204030204" pitchFamily="34" charset="0"/>
              </a:rPr>
            </a:br>
            <a:r>
              <a:rPr lang="cs-CZ" sz="2400" dirty="0">
                <a:latin typeface="Calibri" panose="020F0502020204030204" pitchFamily="34" charset="0"/>
              </a:rPr>
              <a:t>F – sektor (úhlový výsek se stopami)</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normAutofit/>
          </a:bodyPr>
          <a:lstStyle/>
          <a:p>
            <a:r>
              <a:rPr lang="cs-CZ" sz="2800" dirty="0">
                <a:latin typeface="Calibri" panose="020F0502020204030204" pitchFamily="34" charset="0"/>
              </a:rPr>
              <a:t>Fyzické formátování</a:t>
            </a:r>
          </a:p>
        </p:txBody>
      </p:sp>
      <p:sp>
        <p:nvSpPr>
          <p:cNvPr id="14339"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buClr>
                <a:schemeClr val="tx2">
                  <a:lumMod val="60000"/>
                  <a:lumOff val="40000"/>
                </a:schemeClr>
              </a:buClr>
              <a:buFont typeface="Comenia Sans" pitchFamily="50" charset="-18"/>
              <a:buChar char="="/>
            </a:pPr>
            <a:r>
              <a:rPr lang="cs-CZ" sz="2800" dirty="0">
                <a:latin typeface="Calibri" panose="020F0502020204030204" pitchFamily="34" charset="0"/>
                <a:cs typeface="+mn-cs"/>
              </a:rPr>
              <a:t>Řadič si musí rozdělit disk na stopy a sektory, které si očísluje</a:t>
            </a:r>
          </a:p>
          <a:p>
            <a:pPr marL="539750" lvl="1" indent="-269875">
              <a:buClr>
                <a:schemeClr val="tx2">
                  <a:lumMod val="60000"/>
                  <a:lumOff val="40000"/>
                </a:schemeClr>
              </a:buClr>
              <a:buFont typeface="Comenia Sans" pitchFamily="50" charset="-18"/>
              <a:buChar char="="/>
            </a:pPr>
            <a:r>
              <a:rPr lang="cs-CZ" sz="2400" dirty="0">
                <a:latin typeface="Calibri" panose="020F0502020204030204" pitchFamily="34" charset="0"/>
              </a:rPr>
              <a:t>fyzické formátování (</a:t>
            </a:r>
            <a:r>
              <a:rPr lang="cs-CZ" sz="2400" dirty="0" err="1">
                <a:latin typeface="Calibri" panose="020F0502020204030204" pitchFamily="34" charset="0"/>
              </a:rPr>
              <a:t>low</a:t>
            </a:r>
            <a:r>
              <a:rPr lang="cs-CZ" sz="2400" dirty="0">
                <a:latin typeface="Calibri" panose="020F0502020204030204" pitchFamily="34" charset="0"/>
              </a:rPr>
              <a:t> </a:t>
            </a:r>
            <a:r>
              <a:rPr lang="cs-CZ" sz="2400" dirty="0" err="1">
                <a:latin typeface="Calibri" panose="020F0502020204030204" pitchFamily="34" charset="0"/>
              </a:rPr>
              <a:t>format</a:t>
            </a:r>
            <a:r>
              <a:rPr lang="cs-CZ" sz="2400" dirty="0">
                <a:latin typeface="Calibri" panose="020F0502020204030204" pitchFamily="34" charset="0"/>
              </a:rPr>
              <a:t>)</a:t>
            </a:r>
          </a:p>
          <a:p>
            <a:pPr marL="539750" lvl="1" indent="-269875">
              <a:buClr>
                <a:schemeClr val="tx2">
                  <a:lumMod val="60000"/>
                  <a:lumOff val="40000"/>
                </a:schemeClr>
              </a:buClr>
              <a:buFont typeface="Comenia Sans" pitchFamily="50" charset="-18"/>
              <a:buChar char="="/>
            </a:pPr>
            <a:r>
              <a:rPr lang="cs-CZ" sz="2400" dirty="0">
                <a:latin typeface="Calibri" panose="020F0502020204030204" pitchFamily="34" charset="0"/>
              </a:rPr>
              <a:t>na začátek každé stopy a sektoru umístí řadič magnetickou značku (identifikátor)</a:t>
            </a:r>
          </a:p>
          <a:p>
            <a:pPr marL="539750" lvl="1" indent="-269875">
              <a:buClr>
                <a:schemeClr val="tx2">
                  <a:lumMod val="60000"/>
                  <a:lumOff val="40000"/>
                </a:schemeClr>
              </a:buClr>
              <a:buFont typeface="Comenia Sans" pitchFamily="50" charset="-18"/>
              <a:buChar char="="/>
            </a:pPr>
            <a:r>
              <a:rPr lang="cs-CZ" sz="2400" dirty="0">
                <a:latin typeface="Calibri" panose="020F0502020204030204" pitchFamily="34" charset="0"/>
              </a:rPr>
              <a:t>tento druh formátování provádí výrobce.</a:t>
            </a:r>
          </a:p>
        </p:txBody>
      </p:sp>
      <p:pic>
        <p:nvPicPr>
          <p:cNvPr id="5" name="Picture 2" descr="D:\DropBox\SkyDrive\UHK\Architektura-inovace\diagram_P10S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425" y="4235897"/>
            <a:ext cx="7677150" cy="21574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normAutofit/>
          </a:bodyPr>
          <a:lstStyle/>
          <a:p>
            <a:r>
              <a:rPr lang="cs-CZ" sz="2800" dirty="0">
                <a:latin typeface="Calibri" panose="020F0502020204030204" pitchFamily="34" charset="0"/>
              </a:rPr>
              <a:t>Hlavy a cylindry</a:t>
            </a:r>
          </a:p>
        </p:txBody>
      </p:sp>
      <p:sp>
        <p:nvSpPr>
          <p:cNvPr id="16387" name="Rectangle 3"/>
          <p:cNvSpPr>
            <a:spLocks noGrp="1" noChangeArrowheads="1"/>
          </p:cNvSpPr>
          <p:nvPr>
            <p:ph type="body" idx="4294967295"/>
          </p:nvPr>
        </p:nvSpPr>
        <p:spPr>
          <a:xfrm>
            <a:off x="250825" y="1600200"/>
            <a:ext cx="8642350" cy="4924425"/>
          </a:xfrm>
          <a:prstGeom prst="rect">
            <a:avLst/>
          </a:prstGeom>
        </p:spPr>
        <p:txBody>
          <a:bodyPr/>
          <a:lstStyle/>
          <a:p>
            <a:pPr marL="269875" indent="-26352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Nad každým povrchem „létá“ jedna hlava</a:t>
            </a:r>
          </a:p>
          <a:p>
            <a:pPr marL="539750" lvl="1" indent="-26352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zapisuje/čte data</a:t>
            </a:r>
          </a:p>
          <a:p>
            <a:pPr marL="809625" lvl="2" indent="-263525">
              <a:lnSpc>
                <a:spcPct val="90000"/>
              </a:lnSpc>
              <a:buClr>
                <a:schemeClr val="tx2">
                  <a:lumMod val="60000"/>
                  <a:lumOff val="40000"/>
                </a:schemeClr>
              </a:buClr>
              <a:buFont typeface="Comenia Sans" pitchFamily="50" charset="-18"/>
              <a:buChar char="="/>
            </a:pPr>
            <a:r>
              <a:rPr lang="cs-CZ" sz="2000" dirty="0">
                <a:latin typeface="Calibri" panose="020F0502020204030204" pitchFamily="34" charset="0"/>
              </a:rPr>
              <a:t>má-li pevný disk 5 kotoučů, může mít až 10 hlav (každý kotouč má 2 povrchy)</a:t>
            </a:r>
          </a:p>
          <a:p>
            <a:pPr marL="269875" indent="-26352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Všechny hlavy jsou umístěny na společném rameni</a:t>
            </a:r>
          </a:p>
          <a:p>
            <a:pPr marL="539750" lvl="2" indent="-263525">
              <a:lnSpc>
                <a:spcPct val="90000"/>
              </a:lnSpc>
              <a:buClr>
                <a:schemeClr val="tx2">
                  <a:lumMod val="60000"/>
                  <a:lumOff val="40000"/>
                </a:schemeClr>
              </a:buClr>
              <a:buFont typeface="Comenia Sans" pitchFamily="50" charset="-18"/>
              <a:buChar char="="/>
            </a:pPr>
            <a:r>
              <a:rPr lang="cs-CZ" dirty="0">
                <a:latin typeface="Calibri" panose="020F0502020204030204" pitchFamily="34" charset="0"/>
              </a:rPr>
              <a:t>pokud řadič posune hlavu číslo 3 (patřící třetímu povrchu) nad stopu 134, posunou se i hlavy nad ostatními kotouči nad stopu 134 svého povrchu</a:t>
            </a:r>
          </a:p>
          <a:p>
            <a:pPr marL="539750" lvl="2" indent="-263525">
              <a:lnSpc>
                <a:spcPct val="90000"/>
              </a:lnSpc>
              <a:buClr>
                <a:schemeClr val="tx2">
                  <a:lumMod val="60000"/>
                  <a:lumOff val="40000"/>
                </a:schemeClr>
              </a:buClr>
              <a:buFont typeface="Comenia Sans" pitchFamily="50" charset="-18"/>
              <a:buChar char="="/>
            </a:pPr>
            <a:r>
              <a:rPr lang="cs-CZ" dirty="0">
                <a:latin typeface="Calibri" panose="020F0502020204030204" pitchFamily="34" charset="0"/>
              </a:rPr>
              <a:t>díky společnému rameni se tedy hlavy vždy vznášejí nad stejnou stopou všech povrchů</a:t>
            </a:r>
          </a:p>
          <a:p>
            <a:pPr marL="539750" lvl="2" indent="-263525">
              <a:lnSpc>
                <a:spcPct val="90000"/>
              </a:lnSpc>
              <a:buClr>
                <a:schemeClr val="tx2">
                  <a:lumMod val="60000"/>
                  <a:lumOff val="40000"/>
                </a:schemeClr>
              </a:buClr>
              <a:buFont typeface="Comenia Sans" pitchFamily="50" charset="-18"/>
              <a:buChar char="="/>
            </a:pPr>
            <a:r>
              <a:rPr lang="cs-CZ" dirty="0">
                <a:latin typeface="Calibri" panose="020F0502020204030204" pitchFamily="34" charset="0"/>
              </a:rPr>
              <a:t>stejným stopám na různých površích se říká cylindr, řidčeji válec</a:t>
            </a:r>
          </a:p>
          <a:p>
            <a:pPr marL="269875" indent="-263525">
              <a:lnSpc>
                <a:spcPct val="90000"/>
              </a:lnSpc>
              <a:buFontTx/>
              <a:buNone/>
            </a:pPr>
            <a:endParaRPr lang="cs-CZ"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normAutofit/>
          </a:bodyPr>
          <a:lstStyle/>
          <a:p>
            <a:r>
              <a:rPr lang="cs-CZ" sz="2800" dirty="0">
                <a:latin typeface="Calibri" panose="020F0502020204030204" pitchFamily="34" charset="0"/>
              </a:rPr>
              <a:t>Hlavy a cylindry</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02041" y="1420086"/>
            <a:ext cx="6953178" cy="5118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4452079" y="478941"/>
            <a:ext cx="4288077" cy="550415"/>
          </a:xfrm>
        </p:spPr>
        <p:txBody>
          <a:bodyPr>
            <a:normAutofit/>
          </a:bodyPr>
          <a:lstStyle/>
          <a:p>
            <a:r>
              <a:rPr lang="cs-CZ" dirty="0">
                <a:latin typeface="Calibri" panose="020F0502020204030204" pitchFamily="34" charset="0"/>
              </a:rPr>
              <a:t>Přístupová doba (Access </a:t>
            </a:r>
            <a:r>
              <a:rPr lang="cs-CZ" dirty="0" err="1">
                <a:latin typeface="Calibri" panose="020F0502020204030204" pitchFamily="34" charset="0"/>
              </a:rPr>
              <a:t>Time</a:t>
            </a:r>
            <a:r>
              <a:rPr lang="cs-CZ" dirty="0">
                <a:latin typeface="Calibri" panose="020F0502020204030204" pitchFamily="34" charset="0"/>
              </a:rPr>
              <a:t>)</a:t>
            </a:r>
          </a:p>
        </p:txBody>
      </p:sp>
      <p:sp>
        <p:nvSpPr>
          <p:cNvPr id="20483" name="Rectangle 3"/>
          <p:cNvSpPr>
            <a:spLocks noGrp="1" noChangeArrowheads="1"/>
          </p:cNvSpPr>
          <p:nvPr>
            <p:ph type="body" idx="4294967295"/>
          </p:nvPr>
        </p:nvSpPr>
        <p:spPr>
          <a:xfrm>
            <a:off x="250825" y="1600200"/>
            <a:ext cx="8642350" cy="4924425"/>
          </a:xfrm>
          <a:prstGeom prst="rect">
            <a:avLst/>
          </a:prstGeom>
        </p:spPr>
        <p:txBody>
          <a:bodyPr>
            <a:normAutofit/>
          </a:bodyPr>
          <a:lstStyle/>
          <a:p>
            <a:pPr marL="269875" indent="-269875">
              <a:lnSpc>
                <a:spcPct val="90000"/>
              </a:lnSpc>
              <a:buClr>
                <a:schemeClr val="tx2">
                  <a:lumMod val="60000"/>
                  <a:lumOff val="40000"/>
                </a:schemeClr>
              </a:buClr>
              <a:buFont typeface="Comenia Sans" pitchFamily="50" charset="-18"/>
              <a:buChar char="="/>
            </a:pPr>
            <a:r>
              <a:rPr lang="cs-CZ" sz="2800" dirty="0">
                <a:latin typeface="Calibri" panose="020F0502020204030204" pitchFamily="34" charset="0"/>
                <a:cs typeface="+mn-cs"/>
              </a:rPr>
              <a:t>Vyjadřuje rychlost, s níž disk vyhledává data</a:t>
            </a:r>
          </a:p>
          <a:p>
            <a:pPr marL="539750" lvl="1" indent="-269875">
              <a:lnSpc>
                <a:spcPct val="90000"/>
              </a:lnSpc>
              <a:buClr>
                <a:schemeClr val="tx2">
                  <a:lumMod val="60000"/>
                  <a:lumOff val="40000"/>
                </a:schemeClr>
              </a:buClr>
              <a:buFont typeface="Comenia Sans" pitchFamily="50" charset="-18"/>
              <a:buChar char="="/>
            </a:pPr>
            <a:r>
              <a:rPr lang="cs-CZ" sz="2400" dirty="0">
                <a:latin typeface="Calibri" panose="020F0502020204030204" pitchFamily="34" charset="0"/>
              </a:rPr>
              <a:t>je součtem dvou časů: doby vystavení + doby čekání. Její hodnota se pohybuje pod 10 </a:t>
            </a:r>
            <a:r>
              <a:rPr lang="cs-CZ" sz="2400" dirty="0" err="1">
                <a:latin typeface="Calibri" panose="020F0502020204030204" pitchFamily="34" charset="0"/>
              </a:rPr>
              <a:t>ms</a:t>
            </a:r>
            <a:endParaRPr lang="cs-CZ" sz="2400" dirty="0">
              <a:latin typeface="Calibri" panose="020F0502020204030204" pitchFamily="34" charset="0"/>
            </a:endParaRPr>
          </a:p>
        </p:txBody>
      </p:sp>
    </p:spTree>
  </p:cSld>
  <p:clrMapOvr>
    <a:masterClrMapping/>
  </p:clrMapOvr>
</p:sld>
</file>

<file path=ppt/theme/theme1.xml><?xml version="1.0" encoding="utf-8"?>
<a:theme xmlns:a="http://schemas.openxmlformats.org/drawingml/2006/main" name="Prezentace FI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celář">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Motiv sady Office">
  <a:themeElements>
    <a:clrScheme name="Kancelář">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celář">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ancelář">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Prezentace FIM</Template>
  <TotalTime>6044</TotalTime>
  <Words>3563</Words>
  <Application>Microsoft Office PowerPoint</Application>
  <PresentationFormat>Předvádění na obrazovce (4:3)</PresentationFormat>
  <Paragraphs>444</Paragraphs>
  <Slides>44</Slides>
  <Notes>42</Notes>
  <HiddenSlides>0</HiddenSlides>
  <MMClips>0</MMClips>
  <ScaleCrop>false</ScaleCrop>
  <HeadingPairs>
    <vt:vector size="6" baseType="variant">
      <vt:variant>
        <vt:lpstr>Použitá písma</vt:lpstr>
      </vt:variant>
      <vt:variant>
        <vt:i4>3</vt:i4>
      </vt:variant>
      <vt:variant>
        <vt:lpstr>Motiv</vt:lpstr>
      </vt:variant>
      <vt:variant>
        <vt:i4>1</vt:i4>
      </vt:variant>
      <vt:variant>
        <vt:lpstr>Nadpisy snímků</vt:lpstr>
      </vt:variant>
      <vt:variant>
        <vt:i4>44</vt:i4>
      </vt:variant>
    </vt:vector>
  </HeadingPairs>
  <TitlesOfParts>
    <vt:vector size="48" baseType="lpstr">
      <vt:lpstr>Calibri</vt:lpstr>
      <vt:lpstr>Comenia Sans</vt:lpstr>
      <vt:lpstr>Arial</vt:lpstr>
      <vt:lpstr>Prezentace FIM</vt:lpstr>
      <vt:lpstr>Pevný disk  Fyzická struktura</vt:lpstr>
      <vt:lpstr>Pevný disk</vt:lpstr>
      <vt:lpstr>Pevný disk</vt:lpstr>
      <vt:lpstr>Pevný disk</vt:lpstr>
      <vt:lpstr>Fyzická struktura HDD</vt:lpstr>
      <vt:lpstr>Fyzické formátování</vt:lpstr>
      <vt:lpstr>Hlavy a cylindry</vt:lpstr>
      <vt:lpstr>Hlavy a cylindry</vt:lpstr>
      <vt:lpstr>Přístupová doba (Access Time)</vt:lpstr>
      <vt:lpstr>Doba vystavení (seek time)</vt:lpstr>
      <vt:lpstr>Doba čekání (rotary latency period)</vt:lpstr>
      <vt:lpstr>Prokládání (interleave)</vt:lpstr>
      <vt:lpstr>Paměť cache</vt:lpstr>
      <vt:lpstr>Kapacita disku</vt:lpstr>
      <vt:lpstr>Hustota záznamu</vt:lpstr>
      <vt:lpstr>Modulace  dat</vt:lpstr>
      <vt:lpstr>Modulace  dat</vt:lpstr>
      <vt:lpstr>Modulace  dat</vt:lpstr>
      <vt:lpstr>FM modulace</vt:lpstr>
      <vt:lpstr>MFM (Modified Frequency Modulation)</vt:lpstr>
      <vt:lpstr>RLL (Run Lenght Limited)</vt:lpstr>
      <vt:lpstr>PRML (Partial Response Max. Likehood)</vt:lpstr>
      <vt:lpstr>Prekompenzace (write precompensation)</vt:lpstr>
      <vt:lpstr>Zone Bit Recording (ZBR)</vt:lpstr>
      <vt:lpstr>Spolehlivost disku</vt:lpstr>
      <vt:lpstr>MTBF</vt:lpstr>
      <vt:lpstr>S.M.A.R.T.</vt:lpstr>
      <vt:lpstr>S.M.A.R.T.</vt:lpstr>
      <vt:lpstr>Některé Atributy S.M.A.R.T.</vt:lpstr>
      <vt:lpstr>Řadiče pevných disků</vt:lpstr>
      <vt:lpstr>Typy řadičů</vt:lpstr>
      <vt:lpstr>Typy řadičů</vt:lpstr>
      <vt:lpstr>EIDE (Enhanced IDE)</vt:lpstr>
      <vt:lpstr>Adresování diskových bloků </vt:lpstr>
      <vt:lpstr>Adresování diskových bloků </vt:lpstr>
      <vt:lpstr>SATA (Serial ATA)</vt:lpstr>
      <vt:lpstr>SATA (Serial ATA) - vylepšení</vt:lpstr>
      <vt:lpstr>NCQ – Native Command Queuing</vt:lpstr>
      <vt:lpstr>Staggered Spin-Up</vt:lpstr>
      <vt:lpstr>Port Multiplier</vt:lpstr>
      <vt:lpstr>SCSI (Small Computer System Interface)</vt:lpstr>
      <vt:lpstr>Prezentace aplikace PowerPoint</vt:lpstr>
      <vt:lpstr>Prezentace aplikace PowerPoint</vt:lpstr>
      <vt:lpstr>Děkuji za pozornost…</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Univerzita Hradec Králové</dc:title>
  <dc:creator>Josef Horálek</dc:creator>
  <cp:lastModifiedBy>Mikulecký Peter</cp:lastModifiedBy>
  <cp:revision>263</cp:revision>
  <dcterms:created xsi:type="dcterms:W3CDTF">2010-10-22T07:36:49Z</dcterms:created>
  <dcterms:modified xsi:type="dcterms:W3CDTF">2023-03-27T10:22:00Z</dcterms:modified>
</cp:coreProperties>
</file>

<file path=docProps/thumbnail.jpeg>
</file>